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661" r:id="rId2"/>
    <p:sldMasterId id="2147483674" r:id="rId3"/>
    <p:sldMasterId id="2147483689" r:id="rId4"/>
  </p:sldMasterIdLst>
  <p:notesMasterIdLst>
    <p:notesMasterId r:id="rId65"/>
  </p:notesMasterIdLst>
  <p:sldIdLst>
    <p:sldId id="351" r:id="rId5"/>
    <p:sldId id="256" r:id="rId6"/>
    <p:sldId id="438" r:id="rId7"/>
    <p:sldId id="440" r:id="rId8"/>
    <p:sldId id="378" r:id="rId9"/>
    <p:sldId id="353" r:id="rId10"/>
    <p:sldId id="439" r:id="rId11"/>
    <p:sldId id="359" r:id="rId12"/>
    <p:sldId id="354" r:id="rId13"/>
    <p:sldId id="426" r:id="rId14"/>
    <p:sldId id="422" r:id="rId15"/>
    <p:sldId id="423" r:id="rId16"/>
    <p:sldId id="424" r:id="rId17"/>
    <p:sldId id="425" r:id="rId18"/>
    <p:sldId id="360" r:id="rId19"/>
    <p:sldId id="386" r:id="rId20"/>
    <p:sldId id="387" r:id="rId21"/>
    <p:sldId id="413" r:id="rId22"/>
    <p:sldId id="433" r:id="rId23"/>
    <p:sldId id="434" r:id="rId24"/>
    <p:sldId id="435" r:id="rId25"/>
    <p:sldId id="441" r:id="rId26"/>
    <p:sldId id="437" r:id="rId27"/>
    <p:sldId id="389" r:id="rId28"/>
    <p:sldId id="414" r:id="rId29"/>
    <p:sldId id="415" r:id="rId30"/>
    <p:sldId id="419" r:id="rId31"/>
    <p:sldId id="416" r:id="rId32"/>
    <p:sldId id="420" r:id="rId33"/>
    <p:sldId id="417" r:id="rId34"/>
    <p:sldId id="421" r:id="rId35"/>
    <p:sldId id="397" r:id="rId36"/>
    <p:sldId id="398" r:id="rId37"/>
    <p:sldId id="401" r:id="rId38"/>
    <p:sldId id="400" r:id="rId39"/>
    <p:sldId id="403" r:id="rId40"/>
    <p:sldId id="402" r:id="rId41"/>
    <p:sldId id="390" r:id="rId42"/>
    <p:sldId id="391" r:id="rId43"/>
    <p:sldId id="392" r:id="rId44"/>
    <p:sldId id="393" r:id="rId45"/>
    <p:sldId id="404" r:id="rId46"/>
    <p:sldId id="405" r:id="rId47"/>
    <p:sldId id="394" r:id="rId48"/>
    <p:sldId id="395" r:id="rId49"/>
    <p:sldId id="406" r:id="rId50"/>
    <p:sldId id="407" r:id="rId51"/>
    <p:sldId id="408" r:id="rId52"/>
    <p:sldId id="410" r:id="rId53"/>
    <p:sldId id="409" r:id="rId54"/>
    <p:sldId id="411" r:id="rId55"/>
    <p:sldId id="412" r:id="rId56"/>
    <p:sldId id="427" r:id="rId57"/>
    <p:sldId id="428" r:id="rId58"/>
    <p:sldId id="429" r:id="rId59"/>
    <p:sldId id="430" r:id="rId60"/>
    <p:sldId id="431" r:id="rId61"/>
    <p:sldId id="432" r:id="rId62"/>
    <p:sldId id="260" r:id="rId63"/>
    <p:sldId id="347" r:id="rId6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3333FF"/>
    <a:srgbClr val="003635"/>
    <a:srgbClr val="9EFF29"/>
    <a:srgbClr val="C33A1F"/>
    <a:srgbClr val="D6370C"/>
    <a:srgbClr val="1D3A00"/>
    <a:srgbClr val="FF856D"/>
    <a:srgbClr val="FF2549"/>
    <a:srgbClr val="005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8" autoAdjust="0"/>
    <p:restoredTop sz="98375" autoAdjust="0"/>
  </p:normalViewPr>
  <p:slideViewPr>
    <p:cSldViewPr snapToGrid="0">
      <p:cViewPr varScale="1">
        <p:scale>
          <a:sx n="95" d="100"/>
          <a:sy n="95" d="100"/>
        </p:scale>
        <p:origin x="-624" y="-4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Fraudulent credit card transactions refer to unauthorized or illegal activities that involve the use of stolen or fake credit card information to make purchases or obtain cash advances. These transactions can occur in various forms, such as online shopping, in-store purchases, or ATM withdrawals, and they can result in significant financial losses for both the cardholder and the card issuer. Fraudulent credit card transactions can be carried out by individuals or organized criminal groups, and they often involve sophisticated techniques such as skimming, phishing, or hacking. To prevent fraudulent credit card transactions, card issuers and merchants use various security measures such as encryption, fraud detection systems, and identity verification procedures. Cardholders can also protect themselves by monitoring their account activity regularly, reporting any suspicious transactions immediately, and keeping their card information secure.</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3278800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22</a:t>
            </a:fld>
            <a:endParaRPr lang="en-US"/>
          </a:p>
        </p:txBody>
      </p:sp>
    </p:spTree>
    <p:extLst>
      <p:ext uri="{BB962C8B-B14F-4D97-AF65-F5344CB8AC3E}">
        <p14:creationId xmlns:p14="http://schemas.microsoft.com/office/powerpoint/2010/main" val="2109717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59</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Classification is a type of supervised learning in machine learning (ML) that involves categorizing data into predefined classes or categories. Here are some applications of classification in ML:</a:t>
            </a:r>
          </a:p>
          <a:p>
            <a:endParaRPr lang="en-US" dirty="0" smtClean="0"/>
          </a:p>
          <a:p>
            <a:r>
              <a:rPr lang="en-US" dirty="0" smtClean="0"/>
              <a:t>1. Image classification: Image classification is a common application of classification in ML. It involves categorizing images into different classes, such as animals, vehicles, or buildings. This can be used in various fields, such as medical imaging, security, and autonomous vehicles.</a:t>
            </a:r>
          </a:p>
          <a:p>
            <a:endParaRPr lang="en-US" dirty="0" smtClean="0"/>
          </a:p>
          <a:p>
            <a:r>
              <a:rPr lang="en-US" dirty="0" smtClean="0"/>
              <a:t>2. Sentiment analysis: Sentiment analysis is the process of categorizing text data into different sentiment categories, such as positive, negative, or neutral. This can be used in social media monitoring, customer feedback analysis, and market research.</a:t>
            </a:r>
          </a:p>
          <a:p>
            <a:endParaRPr lang="en-US" dirty="0" smtClean="0"/>
          </a:p>
          <a:p>
            <a:r>
              <a:rPr lang="en-US" dirty="0" smtClean="0"/>
              <a:t>3. Fraud detection: Classification can be used to detect fraudulent transactions in financial systems. By categorizing transactions into legitimate or fraudulent, the system can identify and prevent fraudulent activities.</a:t>
            </a:r>
          </a:p>
          <a:p>
            <a:endParaRPr lang="en-US" dirty="0" smtClean="0"/>
          </a:p>
          <a:p>
            <a:r>
              <a:rPr lang="en-US" dirty="0" smtClean="0"/>
              <a:t>4. Spam filtering: Classification can be used to filter out spam emails from legitimate ones. By categorizing emails into spam or not spam, the system can prevent unwanted emails from reaching the user's inbox.</a:t>
            </a:r>
          </a:p>
          <a:p>
            <a:endParaRPr lang="en-US" dirty="0" smtClean="0"/>
          </a:p>
          <a:p>
            <a:r>
              <a:rPr lang="en-US" dirty="0" smtClean="0"/>
              <a:t>5. Medical diagnosis: Classification can be used in medical diagnosis to categorize patients into different disease categories based on their symptoms and medical history. This can help doctors make accurate diagnoses and provide appropriate treatment.</a:t>
            </a:r>
          </a:p>
          <a:p>
            <a:endParaRPr lang="en-US" dirty="0" smtClean="0"/>
          </a:p>
          <a:p>
            <a:r>
              <a:rPr lang="en-US" dirty="0" smtClean="0"/>
              <a:t>In summary, classification is a powerful tool in ML that can be used in various applications, such as image classification, sentiment analysis, fraud detection, spam filtering, and medical diagnosis.</a:t>
            </a: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1296083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33589" indent="-282150">
              <a:defRPr sz="1200">
                <a:solidFill>
                  <a:schemeClr val="tx1"/>
                </a:solidFill>
                <a:latin typeface="Calibri" pitchFamily="34" charset="0"/>
              </a:defRPr>
            </a:lvl2pPr>
            <a:lvl3pPr marL="1128598" indent="-225720">
              <a:defRPr sz="1200">
                <a:solidFill>
                  <a:schemeClr val="tx1"/>
                </a:solidFill>
                <a:latin typeface="Calibri" pitchFamily="34" charset="0"/>
              </a:defRPr>
            </a:lvl3pPr>
            <a:lvl4pPr marL="1580037" indent="-225720">
              <a:defRPr sz="1200">
                <a:solidFill>
                  <a:schemeClr val="tx1"/>
                </a:solidFill>
                <a:latin typeface="Calibri" pitchFamily="34" charset="0"/>
              </a:defRPr>
            </a:lvl4pPr>
            <a:lvl5pPr marL="2031477" indent="-225720">
              <a:defRPr sz="1200">
                <a:solidFill>
                  <a:schemeClr val="tx1"/>
                </a:solidFill>
                <a:latin typeface="Calibri" pitchFamily="34" charset="0"/>
              </a:defRPr>
            </a:lvl5pPr>
            <a:lvl6pPr marL="2482916" indent="-225720" eaLnBrk="0" fontAlgn="base" hangingPunct="0">
              <a:spcBef>
                <a:spcPct val="30000"/>
              </a:spcBef>
              <a:spcAft>
                <a:spcPct val="0"/>
              </a:spcAft>
              <a:defRPr sz="1200">
                <a:solidFill>
                  <a:schemeClr val="tx1"/>
                </a:solidFill>
                <a:latin typeface="Calibri" pitchFamily="34" charset="0"/>
              </a:defRPr>
            </a:lvl6pPr>
            <a:lvl7pPr marL="2934355" indent="-225720" eaLnBrk="0" fontAlgn="base" hangingPunct="0">
              <a:spcBef>
                <a:spcPct val="30000"/>
              </a:spcBef>
              <a:spcAft>
                <a:spcPct val="0"/>
              </a:spcAft>
              <a:defRPr sz="1200">
                <a:solidFill>
                  <a:schemeClr val="tx1"/>
                </a:solidFill>
                <a:latin typeface="Calibri" pitchFamily="34" charset="0"/>
              </a:defRPr>
            </a:lvl7pPr>
            <a:lvl8pPr marL="3385795" indent="-225720" eaLnBrk="0" fontAlgn="base" hangingPunct="0">
              <a:spcBef>
                <a:spcPct val="30000"/>
              </a:spcBef>
              <a:spcAft>
                <a:spcPct val="0"/>
              </a:spcAft>
              <a:defRPr sz="1200">
                <a:solidFill>
                  <a:schemeClr val="tx1"/>
                </a:solidFill>
                <a:latin typeface="Calibri" pitchFamily="34" charset="0"/>
              </a:defRPr>
            </a:lvl8pPr>
            <a:lvl9pPr marL="3837234" indent="-225720" eaLnBrk="0" fontAlgn="base" hangingPunct="0">
              <a:spcBef>
                <a:spcPct val="30000"/>
              </a:spcBef>
              <a:spcAft>
                <a:spcPct val="0"/>
              </a:spcAft>
              <a:defRPr sz="1200">
                <a:solidFill>
                  <a:schemeClr val="tx1"/>
                </a:solidFill>
                <a:latin typeface="Calibri" pitchFamily="34" charset="0"/>
              </a:defRPr>
            </a:lvl9pPr>
          </a:lstStyle>
          <a:p>
            <a:fld id="{2A779205-1AF0-4B30-BAAA-E5CB535B8F14}" type="slidenum">
              <a:rPr lang="en-US" altLang="en-US" smtClean="0">
                <a:latin typeface="Times New Roman" pitchFamily="18" charset="0"/>
              </a:rPr>
              <a:pPr/>
              <a:t>14</a:t>
            </a:fld>
            <a:endParaRPr lang="en-US" altLang="en-US" smtClean="0">
              <a:latin typeface="Times New Roman" pitchFamily="18" charset="0"/>
            </a:endParaRPr>
          </a:p>
        </p:txBody>
      </p:sp>
      <p:sp>
        <p:nvSpPr>
          <p:cNvPr id="35843" name="Rectangle 2"/>
          <p:cNvSpPr>
            <a:spLocks noGrp="1" noRot="1" noChangeAspect="1" noChangeArrowheads="1" noTextEdit="1"/>
          </p:cNvSpPr>
          <p:nvPr>
            <p:ph type="sldImg"/>
          </p:nvPr>
        </p:nvSpPr>
        <p:spPr bwMode="auto">
          <a:xfrm>
            <a:off x="381000" y="684213"/>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xfrm>
            <a:off x="686421" y="4343085"/>
            <a:ext cx="5485158" cy="41173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33589" indent="-282150">
              <a:defRPr sz="1200">
                <a:solidFill>
                  <a:schemeClr val="tx1"/>
                </a:solidFill>
                <a:latin typeface="Calibri" pitchFamily="34" charset="0"/>
              </a:defRPr>
            </a:lvl2pPr>
            <a:lvl3pPr marL="1128598" indent="-225720">
              <a:defRPr sz="1200">
                <a:solidFill>
                  <a:schemeClr val="tx1"/>
                </a:solidFill>
                <a:latin typeface="Calibri" pitchFamily="34" charset="0"/>
              </a:defRPr>
            </a:lvl3pPr>
            <a:lvl4pPr marL="1580037" indent="-225720">
              <a:defRPr sz="1200">
                <a:solidFill>
                  <a:schemeClr val="tx1"/>
                </a:solidFill>
                <a:latin typeface="Calibri" pitchFamily="34" charset="0"/>
              </a:defRPr>
            </a:lvl4pPr>
            <a:lvl5pPr marL="2031477" indent="-225720">
              <a:defRPr sz="1200">
                <a:solidFill>
                  <a:schemeClr val="tx1"/>
                </a:solidFill>
                <a:latin typeface="Calibri" pitchFamily="34" charset="0"/>
              </a:defRPr>
            </a:lvl5pPr>
            <a:lvl6pPr marL="2482916" indent="-225720" eaLnBrk="0" fontAlgn="base" hangingPunct="0">
              <a:spcBef>
                <a:spcPct val="30000"/>
              </a:spcBef>
              <a:spcAft>
                <a:spcPct val="0"/>
              </a:spcAft>
              <a:defRPr sz="1200">
                <a:solidFill>
                  <a:schemeClr val="tx1"/>
                </a:solidFill>
                <a:latin typeface="Calibri" pitchFamily="34" charset="0"/>
              </a:defRPr>
            </a:lvl6pPr>
            <a:lvl7pPr marL="2934355" indent="-225720" eaLnBrk="0" fontAlgn="base" hangingPunct="0">
              <a:spcBef>
                <a:spcPct val="30000"/>
              </a:spcBef>
              <a:spcAft>
                <a:spcPct val="0"/>
              </a:spcAft>
              <a:defRPr sz="1200">
                <a:solidFill>
                  <a:schemeClr val="tx1"/>
                </a:solidFill>
                <a:latin typeface="Calibri" pitchFamily="34" charset="0"/>
              </a:defRPr>
            </a:lvl7pPr>
            <a:lvl8pPr marL="3385795" indent="-225720" eaLnBrk="0" fontAlgn="base" hangingPunct="0">
              <a:spcBef>
                <a:spcPct val="30000"/>
              </a:spcBef>
              <a:spcAft>
                <a:spcPct val="0"/>
              </a:spcAft>
              <a:defRPr sz="1200">
                <a:solidFill>
                  <a:schemeClr val="tx1"/>
                </a:solidFill>
                <a:latin typeface="Calibri" pitchFamily="34" charset="0"/>
              </a:defRPr>
            </a:lvl8pPr>
            <a:lvl9pPr marL="3837234" indent="-225720" eaLnBrk="0" fontAlgn="base" hangingPunct="0">
              <a:spcBef>
                <a:spcPct val="30000"/>
              </a:spcBef>
              <a:spcAft>
                <a:spcPct val="0"/>
              </a:spcAft>
              <a:defRPr sz="1200">
                <a:solidFill>
                  <a:schemeClr val="tx1"/>
                </a:solidFill>
                <a:latin typeface="Calibri" pitchFamily="34" charset="0"/>
              </a:defRPr>
            </a:lvl9pPr>
          </a:lstStyle>
          <a:p>
            <a:fld id="{DA25C076-4415-4CA7-AB69-28EE7CBFA05F}" type="slidenum">
              <a:rPr lang="en-US" altLang="en-US" smtClean="0">
                <a:latin typeface="Times New Roman" pitchFamily="18" charset="0"/>
              </a:rPr>
              <a:pPr/>
              <a:t>17</a:t>
            </a:fld>
            <a:endParaRPr lang="en-US" altLang="en-US" smtClean="0">
              <a:latin typeface="Times New Roman" pitchFamily="18" charset="0"/>
            </a:endParaRPr>
          </a:p>
        </p:txBody>
      </p:sp>
      <p:sp>
        <p:nvSpPr>
          <p:cNvPr id="419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200">
                <a:solidFill>
                  <a:schemeClr val="tx1"/>
                </a:solidFill>
                <a:latin typeface="Calibri" pitchFamily="34" charset="0"/>
              </a:defRPr>
            </a:lvl1pPr>
            <a:lvl2pPr marL="733589" indent="-282150">
              <a:defRPr sz="1200">
                <a:solidFill>
                  <a:schemeClr val="tx1"/>
                </a:solidFill>
                <a:latin typeface="Calibri" pitchFamily="34" charset="0"/>
              </a:defRPr>
            </a:lvl2pPr>
            <a:lvl3pPr marL="1128598" indent="-225720">
              <a:defRPr sz="1200">
                <a:solidFill>
                  <a:schemeClr val="tx1"/>
                </a:solidFill>
                <a:latin typeface="Calibri" pitchFamily="34" charset="0"/>
              </a:defRPr>
            </a:lvl3pPr>
            <a:lvl4pPr marL="1580037" indent="-225720">
              <a:defRPr sz="1200">
                <a:solidFill>
                  <a:schemeClr val="tx1"/>
                </a:solidFill>
                <a:latin typeface="Calibri" pitchFamily="34" charset="0"/>
              </a:defRPr>
            </a:lvl4pPr>
            <a:lvl5pPr marL="2031477" indent="-225720">
              <a:defRPr sz="1200">
                <a:solidFill>
                  <a:schemeClr val="tx1"/>
                </a:solidFill>
                <a:latin typeface="Calibri" pitchFamily="34" charset="0"/>
              </a:defRPr>
            </a:lvl5pPr>
            <a:lvl6pPr marL="2482916" indent="-225720" eaLnBrk="0" fontAlgn="base" hangingPunct="0">
              <a:spcBef>
                <a:spcPct val="30000"/>
              </a:spcBef>
              <a:spcAft>
                <a:spcPct val="0"/>
              </a:spcAft>
              <a:defRPr sz="1200">
                <a:solidFill>
                  <a:schemeClr val="tx1"/>
                </a:solidFill>
                <a:latin typeface="Calibri" pitchFamily="34" charset="0"/>
              </a:defRPr>
            </a:lvl6pPr>
            <a:lvl7pPr marL="2934355" indent="-225720" eaLnBrk="0" fontAlgn="base" hangingPunct="0">
              <a:spcBef>
                <a:spcPct val="30000"/>
              </a:spcBef>
              <a:spcAft>
                <a:spcPct val="0"/>
              </a:spcAft>
              <a:defRPr sz="1200">
                <a:solidFill>
                  <a:schemeClr val="tx1"/>
                </a:solidFill>
                <a:latin typeface="Calibri" pitchFamily="34" charset="0"/>
              </a:defRPr>
            </a:lvl7pPr>
            <a:lvl8pPr marL="3385795" indent="-225720" eaLnBrk="0" fontAlgn="base" hangingPunct="0">
              <a:spcBef>
                <a:spcPct val="30000"/>
              </a:spcBef>
              <a:spcAft>
                <a:spcPct val="0"/>
              </a:spcAft>
              <a:defRPr sz="1200">
                <a:solidFill>
                  <a:schemeClr val="tx1"/>
                </a:solidFill>
                <a:latin typeface="Calibri" pitchFamily="34" charset="0"/>
              </a:defRPr>
            </a:lvl8pPr>
            <a:lvl9pPr marL="3837234" indent="-225720" eaLnBrk="0" fontAlgn="base" hangingPunct="0">
              <a:spcBef>
                <a:spcPct val="30000"/>
              </a:spcBef>
              <a:spcAft>
                <a:spcPct val="0"/>
              </a:spcAft>
              <a:defRPr sz="1200">
                <a:solidFill>
                  <a:schemeClr val="tx1"/>
                </a:solidFill>
                <a:latin typeface="Calibri" pitchFamily="34" charset="0"/>
              </a:defRPr>
            </a:lvl9pPr>
          </a:lstStyle>
          <a:p>
            <a:fld id="{820F6472-9E88-46AE-B43E-82280F734340}" type="slidenum">
              <a:rPr lang="en-US" altLang="en-US" smtClean="0">
                <a:latin typeface="Times New Roman" pitchFamily="18" charset="0"/>
              </a:rPr>
              <a:pPr/>
              <a:t>18</a:t>
            </a:fld>
            <a:endParaRPr lang="en-US" altLang="en-US" smtClean="0">
              <a:latin typeface="Times New Roman" pitchFamily="18" charset="0"/>
            </a:endParaRPr>
          </a:p>
        </p:txBody>
      </p:sp>
      <p:sp>
        <p:nvSpPr>
          <p:cNvPr id="430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4070" y="3104536"/>
            <a:ext cx="8067369" cy="1592825"/>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01446" y="1747684"/>
            <a:ext cx="8082115" cy="678426"/>
          </a:xfrm>
        </p:spPr>
        <p:txBody>
          <a:bodyPr>
            <a:normAutofit/>
          </a:bodyPr>
          <a:lstStyle>
            <a:lvl1pPr marL="0" indent="0" algn="l">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4E2BFC6-C5F4-4394-8F0F-A49F9531EC54}"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30292B-B9C8-4067-8785-F25A2E08F6BD}"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39D5DA-2D91-498C-AAAE-D02AB0D4C70B}"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386E1A-5656-49B6-9066-AD28C6ADE20E}"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able Placeholder 2"/>
          <p:cNvSpPr>
            <a:spLocks noGrp="1"/>
          </p:cNvSpPr>
          <p:nvPr>
            <p:ph type="tbl" idx="1"/>
          </p:nvPr>
        </p:nvSpPr>
        <p:spPr>
          <a:xfrm>
            <a:off x="457200" y="1200151"/>
            <a:ext cx="8229600" cy="3394472"/>
          </a:xfrm>
        </p:spPr>
        <p:txBody>
          <a:bodyPr rtlCol="0">
            <a:normAutofit/>
          </a:bodyPr>
          <a:lstStyle/>
          <a:p>
            <a:pPr lvl="0"/>
            <a:endParaRPr lang="en-US" noProof="0"/>
          </a:p>
        </p:txBody>
      </p:sp>
      <p:sp>
        <p:nvSpPr>
          <p:cNvPr id="4" name="Date Placeholder 3">
            <a:extLst>
              <a:ext uri="{FF2B5EF4-FFF2-40B4-BE49-F238E27FC236}">
                <a16:creationId xmlns="" xmlns:a16="http://schemas.microsoft.com/office/drawing/2014/main" id="{1E49E6C8-C85C-861E-DBFC-7B69651A9CA7}"/>
              </a:ext>
            </a:extLst>
          </p:cNvPr>
          <p:cNvSpPr>
            <a:spLocks noGrp="1"/>
          </p:cNvSpPr>
          <p:nvPr>
            <p:ph type="dt" sz="half" idx="10"/>
          </p:nvPr>
        </p:nvSpPr>
        <p:spPr>
          <a:xfrm>
            <a:off x="457200" y="4683919"/>
            <a:ext cx="2133600" cy="357188"/>
          </a:xfrm>
        </p:spPr>
        <p:txBody>
          <a:bodyPr/>
          <a:lstStyle>
            <a:lvl1pPr>
              <a:defRPr/>
            </a:lvl1pPr>
          </a:lstStyle>
          <a:p>
            <a:pPr>
              <a:defRPr/>
            </a:pPr>
            <a:endParaRPr lang="en-US"/>
          </a:p>
        </p:txBody>
      </p:sp>
      <p:sp>
        <p:nvSpPr>
          <p:cNvPr id="5" name="Footer Placeholder 4">
            <a:extLst>
              <a:ext uri="{FF2B5EF4-FFF2-40B4-BE49-F238E27FC236}">
                <a16:creationId xmlns="" xmlns:a16="http://schemas.microsoft.com/office/drawing/2014/main" id="{A29777A1-2318-6F35-D9B5-059C438A0C99}"/>
              </a:ext>
            </a:extLst>
          </p:cNvPr>
          <p:cNvSpPr>
            <a:spLocks noGrp="1"/>
          </p:cNvSpPr>
          <p:nvPr>
            <p:ph type="ftr" sz="quarter" idx="11"/>
          </p:nvPr>
        </p:nvSpPr>
        <p:spPr>
          <a:xfrm>
            <a:off x="3124200" y="4683919"/>
            <a:ext cx="2895600" cy="357188"/>
          </a:xfrm>
        </p:spPr>
        <p:txBody>
          <a:bodyPr/>
          <a:lstStyle>
            <a:lvl1pPr>
              <a:defRPr/>
            </a:lvl1pPr>
          </a:lstStyle>
          <a:p>
            <a:pPr>
              <a:defRPr/>
            </a:pPr>
            <a:endParaRPr lang="en-US"/>
          </a:p>
        </p:txBody>
      </p:sp>
      <p:sp>
        <p:nvSpPr>
          <p:cNvPr id="6" name="Slide Number Placeholder 5">
            <a:extLst>
              <a:ext uri="{FF2B5EF4-FFF2-40B4-BE49-F238E27FC236}">
                <a16:creationId xmlns="" xmlns:a16="http://schemas.microsoft.com/office/drawing/2014/main" id="{D9123A57-6551-98B2-4497-88B1898475AA}"/>
              </a:ext>
            </a:extLst>
          </p:cNvPr>
          <p:cNvSpPr>
            <a:spLocks noGrp="1"/>
          </p:cNvSpPr>
          <p:nvPr>
            <p:ph type="sldNum" sz="quarter" idx="12"/>
          </p:nvPr>
        </p:nvSpPr>
        <p:spPr>
          <a:xfrm>
            <a:off x="6553200" y="4683919"/>
            <a:ext cx="2133600" cy="357188"/>
          </a:xfrm>
        </p:spPr>
        <p:txBody>
          <a:bodyPr/>
          <a:lstStyle>
            <a:lvl1pPr>
              <a:defRPr/>
            </a:lvl1pPr>
          </a:lstStyle>
          <a:p>
            <a:fld id="{48B8A0FC-570D-4251-8343-382E9E49F45B}" type="slidenum">
              <a:rPr lang="en-US" altLang="en-US"/>
              <a:pPr/>
              <a:t>‹#›</a:t>
            </a:fld>
            <a:endParaRPr lang="en-US" altLang="en-US"/>
          </a:p>
        </p:txBody>
      </p:sp>
    </p:spTree>
    <p:extLst>
      <p:ext uri="{BB962C8B-B14F-4D97-AF65-F5344CB8AC3E}">
        <p14:creationId xmlns:p14="http://schemas.microsoft.com/office/powerpoint/2010/main" val="2368137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350110"/>
            <a:ext cx="8246070" cy="1679753"/>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640685"/>
            <a:ext cx="8246070" cy="763525"/>
          </a:xfrm>
        </p:spPr>
        <p:txBody>
          <a:bodyPr>
            <a:normAutofit/>
          </a:bodyPr>
          <a:lstStyle>
            <a:lvl1pPr marL="0" indent="0" algn="l">
              <a:buNone/>
              <a:defRPr sz="2800" b="0" i="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6F95085-2F88-487D-94FE-EC726A868DA2}"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88891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128471"/>
            <a:ext cx="7940659" cy="916230"/>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350110"/>
            <a:ext cx="7940660" cy="335951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0AED9D-AD3D-4801-AE61-5EA8434D53DD}"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16798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31009"/>
            <a:ext cx="6413610" cy="916229"/>
          </a:xfrm>
          <a:noFill/>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5"/>
            <a:ext cx="6413610" cy="3511061"/>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EDF4C48-D356-48B1-BEAB-B5C1B886CF4C}"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74938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31B935-D0B6-4A2E-8157-4AE975EB91A3}"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48446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9606D2-2497-46BA-BDDD-FE3D7B2684AF}"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9649724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1"/>
            <a:ext cx="8246070" cy="916230"/>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7" y="1641239"/>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7" y="2113635"/>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41239"/>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5"/>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0956F44-3FA1-4A50-B1F2-95B966E4AA07}" type="datetime1">
              <a:rPr lang="en-US" smtClean="0"/>
              <a:t>5/4/2023</a:t>
            </a:fld>
            <a:endParaRPr lang="en-US"/>
          </a:p>
        </p:txBody>
      </p:sp>
      <p:sp>
        <p:nvSpPr>
          <p:cNvPr id="8" name="Footer Placeholder 7"/>
          <p:cNvSpPr>
            <a:spLocks noGrp="1"/>
          </p:cNvSpPr>
          <p:nvPr>
            <p:ph type="ftr" sz="quarter" idx="11"/>
          </p:nvPr>
        </p:nvSpPr>
        <p:spPr/>
        <p:txBody>
          <a:bodyPr/>
          <a:lstStyle/>
          <a:p>
            <a:r>
              <a:rPr lang="en-US"/>
              <a:t>Fundamentals of Artificial Intelligence</a:t>
            </a:r>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44796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5078" y="165342"/>
            <a:ext cx="8259098" cy="763526"/>
          </a:xfrm>
        </p:spPr>
        <p:txBody>
          <a:bodyPr>
            <a:normAutofit/>
          </a:bodyPr>
          <a:lstStyle>
            <a:lvl1pPr algn="ct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437968"/>
            <a:ext cx="8246070" cy="3424354"/>
          </a:xfrm>
        </p:spPr>
        <p:txBody>
          <a:bodyPr/>
          <a:lstStyle>
            <a:lvl1pPr algn="ctr">
              <a:defRPr sz="2800">
                <a:solidFill>
                  <a:srgbClr val="003635"/>
                </a:solidFill>
              </a:defRPr>
            </a:lvl1pPr>
            <a:lvl2pPr algn="ctr">
              <a:defRPr>
                <a:solidFill>
                  <a:srgbClr val="003635"/>
                </a:solidFill>
              </a:defRPr>
            </a:lvl2pPr>
            <a:lvl3pPr algn="ctr">
              <a:defRPr>
                <a:solidFill>
                  <a:srgbClr val="003635"/>
                </a:solidFill>
              </a:defRPr>
            </a:lvl3pPr>
            <a:lvl4pPr algn="ctr">
              <a:defRPr>
                <a:solidFill>
                  <a:srgbClr val="003635"/>
                </a:solidFill>
              </a:defRPr>
            </a:lvl4pPr>
            <a:lvl5pPr algn="ctr">
              <a:defRPr>
                <a:solidFill>
                  <a:srgbClr val="00363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A060D4E-35F6-435C-BAFA-10035CA63E64}"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BC2277-33C9-43D5-BB2C-4BA13FB208FA}" type="datetime1">
              <a:rPr lang="en-US" smtClean="0"/>
              <a:t>5/4/2023</a:t>
            </a:fld>
            <a:endParaRPr lang="en-US"/>
          </a:p>
        </p:txBody>
      </p:sp>
      <p:sp>
        <p:nvSpPr>
          <p:cNvPr id="4" name="Footer Placeholder 3"/>
          <p:cNvSpPr>
            <a:spLocks noGrp="1"/>
          </p:cNvSpPr>
          <p:nvPr>
            <p:ph type="ftr" sz="quarter" idx="11"/>
          </p:nvPr>
        </p:nvSpPr>
        <p:spPr/>
        <p:txBody>
          <a:bodyPr/>
          <a:lstStyle/>
          <a:p>
            <a:r>
              <a:rPr lang="en-US"/>
              <a:t>Fundamentals of Artificial Intelligence</a:t>
            </a:r>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08208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3DEE0-185F-416B-88FB-7726F7E71418}" type="datetime1">
              <a:rPr lang="en-US" smtClean="0"/>
              <a:t>5/4/2023</a:t>
            </a:fld>
            <a:endParaRPr lang="en-US"/>
          </a:p>
        </p:txBody>
      </p:sp>
      <p:sp>
        <p:nvSpPr>
          <p:cNvPr id="3" name="Footer Placeholder 2"/>
          <p:cNvSpPr>
            <a:spLocks noGrp="1"/>
          </p:cNvSpPr>
          <p:nvPr>
            <p:ph type="ftr" sz="quarter" idx="11"/>
          </p:nvPr>
        </p:nvSpPr>
        <p:spPr/>
        <p:txBody>
          <a:bodyPr/>
          <a:lstStyle/>
          <a:p>
            <a:r>
              <a:rPr lang="en-US"/>
              <a:t>Fundamentals of Artificial Intelligence</a:t>
            </a:r>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59287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3A8C5F-5E42-4E19-86D2-B5B954B06912}"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74685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28FAC6-C894-401B-B572-C36DDEDEA6D7}"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763712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E8F0D2-64B8-461C-AE6B-640A508EB0FD}"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54985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5B99C9-EA78-427D-8046-9BB91FDC0EDD}"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40164" y="2769394"/>
            <a:ext cx="1463675" cy="39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311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00151"/>
            <a:ext cx="403860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4683919"/>
            <a:ext cx="2133600" cy="357188"/>
          </a:xfrm>
        </p:spPr>
        <p:txBody>
          <a:bodyPr/>
          <a:lstStyle>
            <a:lvl1pPr>
              <a:defRPr/>
            </a:lvl1pPr>
          </a:lstStyle>
          <a:p>
            <a:pPr>
              <a:defRPr/>
            </a:pPr>
            <a:endParaRPr lang="en-GB"/>
          </a:p>
        </p:txBody>
      </p:sp>
      <p:sp>
        <p:nvSpPr>
          <p:cNvPr id="7" name="Footer Placeholder 6"/>
          <p:cNvSpPr>
            <a:spLocks noGrp="1"/>
          </p:cNvSpPr>
          <p:nvPr>
            <p:ph type="ftr" sz="quarter" idx="11"/>
          </p:nvPr>
        </p:nvSpPr>
        <p:spPr>
          <a:xfrm>
            <a:off x="3124200" y="4683919"/>
            <a:ext cx="2895600" cy="357188"/>
          </a:xfrm>
        </p:spPr>
        <p:txBody>
          <a:bodyPr/>
          <a:lstStyle>
            <a:lvl1pPr>
              <a:defRPr/>
            </a:lvl1pPr>
          </a:lstStyle>
          <a:p>
            <a:pPr>
              <a:defRPr/>
            </a:pPr>
            <a:endParaRPr lang="en-GB"/>
          </a:p>
        </p:txBody>
      </p:sp>
      <p:sp>
        <p:nvSpPr>
          <p:cNvPr id="8" name="Slide Number Placeholder 7"/>
          <p:cNvSpPr>
            <a:spLocks noGrp="1"/>
          </p:cNvSpPr>
          <p:nvPr>
            <p:ph type="sldNum" sz="quarter" idx="12"/>
          </p:nvPr>
        </p:nvSpPr>
        <p:spPr>
          <a:xfrm>
            <a:off x="6553200" y="4683919"/>
            <a:ext cx="2133600" cy="357188"/>
          </a:xfrm>
        </p:spPr>
        <p:txBody>
          <a:bodyPr/>
          <a:lstStyle>
            <a:lvl1pPr>
              <a:defRPr/>
            </a:lvl1pPr>
          </a:lstStyle>
          <a:p>
            <a:pPr>
              <a:defRPr/>
            </a:pPr>
            <a:fld id="{0266C1D1-F489-4056-9815-E0B71130F6D1}" type="slidenum">
              <a:rPr lang="en-GB"/>
              <a:pPr>
                <a:defRPr/>
              </a:pPr>
              <a:t>‹#›</a:t>
            </a:fld>
            <a:endParaRPr lang="en-GB"/>
          </a:p>
        </p:txBody>
      </p:sp>
    </p:spTree>
    <p:extLst>
      <p:ext uri="{BB962C8B-B14F-4D97-AF65-F5344CB8AC3E}">
        <p14:creationId xmlns:p14="http://schemas.microsoft.com/office/powerpoint/2010/main" val="26691219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135011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69" y="2877160"/>
            <a:ext cx="8398775" cy="1374345"/>
          </a:xfrm>
        </p:spPr>
        <p:txBody>
          <a:bodyPr>
            <a:normAutofit/>
          </a:bodyPr>
          <a:lstStyle>
            <a:lvl1pPr marL="0" indent="0" algn="l">
              <a:buNone/>
              <a:defRPr sz="2800" b="0" i="0">
                <a:solidFill>
                  <a:srgbClr val="F2CD4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42653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46070" cy="610821"/>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bg2">
                    <a:lumMod val="10000"/>
                  </a:schemeClr>
                </a:solidFill>
              </a:defRPr>
            </a:lvl1pPr>
            <a:lvl2pPr algn="l">
              <a:defRPr>
                <a:solidFill>
                  <a:schemeClr val="bg2">
                    <a:lumMod val="10000"/>
                  </a:schemeClr>
                </a:solidFill>
              </a:defRPr>
            </a:lvl2pPr>
            <a:lvl3pPr algn="l">
              <a:defRPr>
                <a:solidFill>
                  <a:schemeClr val="bg2">
                    <a:lumMod val="10000"/>
                  </a:schemeClr>
                </a:solidFill>
              </a:defRPr>
            </a:lvl3pPr>
            <a:lvl4pPr algn="l">
              <a:defRPr>
                <a:solidFill>
                  <a:schemeClr val="bg2">
                    <a:lumMod val="10000"/>
                  </a:schemeClr>
                </a:solidFill>
              </a:defRPr>
            </a:lvl4pPr>
            <a:lvl5pPr algn="l">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36229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4" y="433880"/>
            <a:ext cx="6260905"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044700"/>
            <a:ext cx="6260906" cy="3511061"/>
          </a:xfrm>
        </p:spPr>
        <p:txBody>
          <a:bodyPr/>
          <a:lstStyle>
            <a:lvl1pPr>
              <a:defRPr sz="2800">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0323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3069" y="502400"/>
            <a:ext cx="6571913"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5695" y="1236429"/>
            <a:ext cx="659403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5ECFF72-C117-432B-8595-253F669BC5AB}"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870220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078056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433880"/>
            <a:ext cx="8093365" cy="610820"/>
          </a:xfrm>
        </p:spPr>
        <p:txBody>
          <a:bodyPr>
            <a:normAutofit/>
          </a:bodyPr>
          <a:lstStyle>
            <a:lvl1pPr algn="l">
              <a:defRPr sz="36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bg2">
                    <a:lumMod val="1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2">
                    <a:lumMod val="10000"/>
                  </a:schemeClr>
                </a:solidFill>
              </a:defRPr>
            </a:lvl1pPr>
            <a:lvl2pPr algn="ctr">
              <a:defRPr sz="2000">
                <a:solidFill>
                  <a:schemeClr val="bg2">
                    <a:lumMod val="10000"/>
                  </a:schemeClr>
                </a:solidFill>
              </a:defRPr>
            </a:lvl2pPr>
            <a:lvl3pPr algn="ctr">
              <a:defRPr sz="1800">
                <a:solidFill>
                  <a:schemeClr val="bg2">
                    <a:lumMod val="10000"/>
                  </a:schemeClr>
                </a:solidFill>
              </a:defRPr>
            </a:lvl3pPr>
            <a:lvl4pPr algn="ctr">
              <a:defRPr sz="1600">
                <a:solidFill>
                  <a:schemeClr val="bg2">
                    <a:lumMod val="10000"/>
                  </a:schemeClr>
                </a:solidFill>
              </a:defRPr>
            </a:lvl4pPr>
            <a:lvl5pPr algn="ctr">
              <a:defRPr sz="1600">
                <a:solidFill>
                  <a:schemeClr val="bg2">
                    <a:lumMod val="1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031147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977403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766334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20005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144016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042736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8739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350110"/>
            <a:ext cx="8246070" cy="1679753"/>
          </a:xfrm>
          <a:noFill/>
          <a:effectLst>
            <a:outerShdw blurRad="50800" dist="38100" dir="2700000" algn="tl" rotWithShape="0">
              <a:prstClr val="black">
                <a:alpha val="40000"/>
              </a:prstClr>
            </a:outerShdw>
          </a:effectLst>
        </p:spPr>
        <p:txBody>
          <a:bodyPr>
            <a:normAutofit/>
          </a:bodyPr>
          <a:lstStyle>
            <a:lvl1pPr algn="l">
              <a:defRPr sz="36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640685"/>
            <a:ext cx="8246070" cy="763525"/>
          </a:xfrm>
        </p:spPr>
        <p:txBody>
          <a:bodyPr>
            <a:normAutofit/>
          </a:bodyPr>
          <a:lstStyle>
            <a:lvl1pPr marL="0" indent="0" algn="l">
              <a:buNone/>
              <a:defRPr sz="2800" b="0" i="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86F95085-2F88-487D-94FE-EC726A868DA2}" type="datetime1">
              <a:rPr lang="en-US" smtClean="0">
                <a:solidFill>
                  <a:prstClr val="black">
                    <a:tint val="75000"/>
                  </a:prstClr>
                </a:solidFill>
              </a:rPr>
              <a:p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Fundamentals of Artificial Intelligence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2630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2AFA26-A638-41D5-B750-8C701F0D3B14}" type="datetime1">
              <a:rPr lang="en-US" smtClean="0"/>
              <a:t>5/4/2023</a:t>
            </a:fld>
            <a:endParaRPr lang="en-US"/>
          </a:p>
        </p:txBody>
      </p:sp>
      <p:sp>
        <p:nvSpPr>
          <p:cNvPr id="5" name="Footer Placeholder 4"/>
          <p:cNvSpPr>
            <a:spLocks noGrp="1"/>
          </p:cNvSpPr>
          <p:nvPr>
            <p:ph type="ftr" sz="quarter" idx="11"/>
          </p:nvPr>
        </p:nvSpPr>
        <p:spPr/>
        <p:txBody>
          <a:bodyPr/>
          <a:lstStyle/>
          <a:p>
            <a:r>
              <a:rPr lang="en-US"/>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1670" y="128471"/>
            <a:ext cx="7940659" cy="916230"/>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01670" y="1350110"/>
            <a:ext cx="7940660" cy="335951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C0AED9D-AD3D-4801-AE61-5EA8434D53DD}" type="datetime1">
              <a:rPr lang="en-US" smtClean="0">
                <a:solidFill>
                  <a:prstClr val="black">
                    <a:tint val="75000"/>
                  </a:prstClr>
                </a:solidFill>
              </a:rPr>
              <a:p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35936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31009"/>
            <a:ext cx="6413610" cy="916229"/>
          </a:xfrm>
          <a:noFill/>
        </p:spPr>
        <p:txBody>
          <a:bodyPr>
            <a:normAutofit/>
          </a:bodyPr>
          <a:lstStyle>
            <a:lvl1pPr algn="l">
              <a:defRPr sz="360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5"/>
            <a:ext cx="6413610" cy="3511061"/>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EDF4C48-D356-48B1-BEAB-B5C1B886CF4C}" type="datetime1">
              <a:rPr lang="en-US" smtClean="0">
                <a:solidFill>
                  <a:prstClr val="black">
                    <a:tint val="75000"/>
                  </a:prstClr>
                </a:solidFill>
              </a:rPr>
              <a:p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Fundamentals of Artificial Intelligence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89340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31B935-D0B6-4A2E-8157-4AE975EB91A3}" type="datetime1">
              <a:rPr lang="en-US" smtClean="0">
                <a:solidFill>
                  <a:prstClr val="black">
                    <a:tint val="75000"/>
                  </a:prstClr>
                </a:solidFill>
              </a:rPr>
              <a:p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26706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9606D2-2497-46BA-BDDD-FE3D7B2684AF}" type="datetime1">
              <a:rPr lang="en-US" smtClean="0">
                <a:solidFill>
                  <a:prstClr val="black">
                    <a:tint val="75000"/>
                  </a:prstClr>
                </a:solidFill>
              </a:rPr>
              <a:pPr/>
              <a:t>5/4/2023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58474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1"/>
            <a:ext cx="8246070" cy="916230"/>
          </a:xfrm>
        </p:spPr>
        <p:txBody>
          <a:bodyPr>
            <a:normAutofit/>
          </a:bodyPr>
          <a:lstStyle>
            <a:lvl1pPr algn="l">
              <a:defRPr sz="3600" baseline="0">
                <a:solidFill>
                  <a:srgbClr val="00206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7" y="1641239"/>
            <a:ext cx="4040188"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7" y="2113635"/>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41239"/>
            <a:ext cx="4041775" cy="479822"/>
          </a:xfrm>
        </p:spPr>
        <p:txBody>
          <a:bodyPr anchor="b"/>
          <a:lstStyle>
            <a:lvl1pPr marL="0" indent="0" algn="ctr">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5"/>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0956F44-3FA1-4A50-B1F2-95B966E4AA07}" type="datetime1">
              <a:rPr lang="en-US" smtClean="0">
                <a:solidFill>
                  <a:prstClr val="black">
                    <a:tint val="75000"/>
                  </a:prstClr>
                </a:solidFill>
              </a:rPr>
              <a:pPr/>
              <a:t>5/4/2023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9" name="Slide Number Placeholder 8"/>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3923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BC2277-33C9-43D5-BB2C-4BA13FB208FA}" type="datetime1">
              <a:rPr lang="en-US" smtClean="0">
                <a:solidFill>
                  <a:prstClr val="black">
                    <a:tint val="75000"/>
                  </a:prstClr>
                </a:solidFill>
              </a:rPr>
              <a:pPr/>
              <a:t>5/4/2023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5" name="Slide Number Placeholder 4"/>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70550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33DEE0-185F-416B-88FB-7726F7E71418}" type="datetime1">
              <a:rPr lang="en-US" smtClean="0">
                <a:solidFill>
                  <a:prstClr val="black">
                    <a:tint val="75000"/>
                  </a:prstClr>
                </a:solidFill>
              </a:rPr>
              <a:pPr/>
              <a:t>5/4/2023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26478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3A8C5F-5E42-4E19-86D2-B5B954B06912}" type="datetime1">
              <a:rPr lang="en-US" smtClean="0">
                <a:solidFill>
                  <a:prstClr val="black">
                    <a:tint val="75000"/>
                  </a:prstClr>
                </a:solidFill>
              </a:rPr>
              <a:pPr/>
              <a:t>5/4/2023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5989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28FAC6-C894-401B-B572-C36DDEDEA6D7}" type="datetime1">
              <a:rPr lang="en-US" smtClean="0">
                <a:solidFill>
                  <a:prstClr val="black">
                    <a:tint val="75000"/>
                  </a:prstClr>
                </a:solidFill>
              </a:rPr>
              <a:pPr/>
              <a:t>5/4/2023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33354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E8F0D2-64B8-461C-AE6B-640A508EB0FD}" type="datetime1">
              <a:rPr lang="en-US" smtClean="0">
                <a:solidFill>
                  <a:prstClr val="black">
                    <a:tint val="75000"/>
                  </a:prstClr>
                </a:solidFill>
              </a:rPr>
              <a:p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6644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BFF9E3-C713-4918-9626-8FC136EB261E}"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65B99C9-EA78-427D-8046-9BB91FDC0EDD}" type="datetime1">
              <a:rPr lang="en-US" smtClean="0">
                <a:solidFill>
                  <a:prstClr val="black">
                    <a:tint val="75000"/>
                  </a:prstClr>
                </a:solidFill>
              </a:rPr>
              <a:pPr/>
              <a:t>5/4/2023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Fundamentals of Artificial Intelligence</a:t>
            </a: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40164" y="2769394"/>
            <a:ext cx="1463675" cy="39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09111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00151"/>
            <a:ext cx="403860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4683919"/>
            <a:ext cx="2133600" cy="357188"/>
          </a:xfrm>
        </p:spPr>
        <p:txBody>
          <a:bodyPr/>
          <a:lstStyle>
            <a:lvl1pPr>
              <a:defRPr/>
            </a:lvl1pPr>
          </a:lstStyle>
          <a:p>
            <a:pPr>
              <a:defRPr/>
            </a:pPr>
            <a:endParaRPr lang="en-GB">
              <a:solidFill>
                <a:prstClr val="black">
                  <a:tint val="75000"/>
                </a:prstClr>
              </a:solidFill>
            </a:endParaRPr>
          </a:p>
        </p:txBody>
      </p:sp>
      <p:sp>
        <p:nvSpPr>
          <p:cNvPr id="7" name="Footer Placeholder 6"/>
          <p:cNvSpPr>
            <a:spLocks noGrp="1"/>
          </p:cNvSpPr>
          <p:nvPr>
            <p:ph type="ftr" sz="quarter" idx="11"/>
          </p:nvPr>
        </p:nvSpPr>
        <p:spPr>
          <a:xfrm>
            <a:off x="3124200" y="4683919"/>
            <a:ext cx="2895600" cy="357188"/>
          </a:xfrm>
        </p:spPr>
        <p:txBody>
          <a:bodyPr/>
          <a:lstStyle>
            <a:lvl1pPr>
              <a:defRPr/>
            </a:lvl1pPr>
          </a:lstStyle>
          <a:p>
            <a:pPr>
              <a:defRPr/>
            </a:pPr>
            <a:endParaRPr lang="en-GB">
              <a:solidFill>
                <a:prstClr val="black">
                  <a:tint val="75000"/>
                </a:prstClr>
              </a:solidFill>
            </a:endParaRPr>
          </a:p>
        </p:txBody>
      </p:sp>
      <p:sp>
        <p:nvSpPr>
          <p:cNvPr id="8" name="Slide Number Placeholder 7"/>
          <p:cNvSpPr>
            <a:spLocks noGrp="1"/>
          </p:cNvSpPr>
          <p:nvPr>
            <p:ph type="sldNum" sz="quarter" idx="12"/>
          </p:nvPr>
        </p:nvSpPr>
        <p:spPr>
          <a:xfrm>
            <a:off x="6553200" y="4683919"/>
            <a:ext cx="2133600" cy="357188"/>
          </a:xfrm>
        </p:spPr>
        <p:txBody>
          <a:bodyPr/>
          <a:lstStyle>
            <a:lvl1pPr>
              <a:defRPr/>
            </a:lvl1pPr>
          </a:lstStyle>
          <a:p>
            <a:pPr>
              <a:defRPr/>
            </a:pPr>
            <a:fld id="{0266C1D1-F489-4056-9815-E0B71130F6D1}" type="slidenum">
              <a:rPr lang="en-GB">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38387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7943" y="124163"/>
            <a:ext cx="8093365" cy="763525"/>
          </a:xfrm>
        </p:spPr>
        <p:txBody>
          <a:bodyPr>
            <a:normAutofit/>
          </a:bodyPr>
          <a:lstStyle>
            <a:lvl1pPr algn="ct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70265"/>
            <a:ext cx="4040188" cy="479822"/>
          </a:xfrm>
        </p:spPr>
        <p:txBody>
          <a:bodyPr anchor="b"/>
          <a:lstStyle>
            <a:lvl1pPr marL="0" indent="0" algn="ctr">
              <a:buNone/>
              <a:defRPr sz="2400" b="1">
                <a:solidFill>
                  <a:srgbClr val="0036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42662"/>
            <a:ext cx="4040188" cy="2276294"/>
          </a:xfrm>
        </p:spPr>
        <p:txBody>
          <a:bodyPr/>
          <a:lstStyle>
            <a:lvl1pPr algn="ctr">
              <a:defRPr sz="2400">
                <a:solidFill>
                  <a:srgbClr val="003635"/>
                </a:solidFill>
              </a:defRPr>
            </a:lvl1pPr>
            <a:lvl2pPr algn="ctr">
              <a:defRPr sz="2000">
                <a:solidFill>
                  <a:srgbClr val="003635"/>
                </a:solidFill>
              </a:defRPr>
            </a:lvl2pPr>
            <a:lvl3pPr algn="ctr">
              <a:defRPr sz="1800">
                <a:solidFill>
                  <a:srgbClr val="003635"/>
                </a:solidFill>
              </a:defRPr>
            </a:lvl3pPr>
            <a:lvl4pPr algn="ctr">
              <a:defRPr sz="1600">
                <a:solidFill>
                  <a:srgbClr val="003635"/>
                </a:solidFill>
              </a:defRPr>
            </a:lvl4pPr>
            <a:lvl5pPr algn="ctr">
              <a:defRPr sz="1600">
                <a:solidFill>
                  <a:srgbClr val="003635"/>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70265"/>
            <a:ext cx="4041775" cy="479822"/>
          </a:xfrm>
        </p:spPr>
        <p:txBody>
          <a:bodyPr anchor="b"/>
          <a:lstStyle>
            <a:lvl1pPr marL="0" indent="0" algn="ctr">
              <a:buNone/>
              <a:defRPr sz="2400" b="1">
                <a:solidFill>
                  <a:srgbClr val="00363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42662"/>
            <a:ext cx="4041775" cy="2276294"/>
          </a:xfrm>
        </p:spPr>
        <p:txBody>
          <a:bodyPr/>
          <a:lstStyle>
            <a:lvl1pPr algn="ctr">
              <a:defRPr sz="2400">
                <a:solidFill>
                  <a:srgbClr val="003635"/>
                </a:solidFill>
              </a:defRPr>
            </a:lvl1pPr>
            <a:lvl2pPr algn="ctr">
              <a:defRPr sz="2000">
                <a:solidFill>
                  <a:srgbClr val="003635"/>
                </a:solidFill>
              </a:defRPr>
            </a:lvl2pPr>
            <a:lvl3pPr algn="ctr">
              <a:defRPr sz="1800">
                <a:solidFill>
                  <a:srgbClr val="003635"/>
                </a:solidFill>
              </a:defRPr>
            </a:lvl3pPr>
            <a:lvl4pPr algn="ctr">
              <a:defRPr sz="1600">
                <a:solidFill>
                  <a:srgbClr val="003635"/>
                </a:solidFill>
              </a:defRPr>
            </a:lvl4pPr>
            <a:lvl5pPr algn="ctr">
              <a:defRPr sz="1600">
                <a:solidFill>
                  <a:srgbClr val="003635"/>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D02E4B6-3D11-471A-9661-DD79651177D7}" type="datetime1">
              <a:rPr lang="en-US" smtClean="0"/>
              <a:t>5/4/2023</a:t>
            </a:fld>
            <a:endParaRPr lang="en-US"/>
          </a:p>
        </p:txBody>
      </p:sp>
      <p:sp>
        <p:nvSpPr>
          <p:cNvPr id="8" name="Footer Placeholder 7"/>
          <p:cNvSpPr>
            <a:spLocks noGrp="1"/>
          </p:cNvSpPr>
          <p:nvPr>
            <p:ph type="ftr" sz="quarter" idx="11"/>
          </p:nvPr>
        </p:nvSpPr>
        <p:spPr/>
        <p:txBody>
          <a:bodyPr/>
          <a:lstStyle/>
          <a:p>
            <a:r>
              <a:rPr lang="en-US"/>
              <a:t>Fundamentals of Artificial Intelligence</a:t>
            </a:r>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F42A25-6FB0-434C-A8AF-C72B34DC45B9}" type="datetime1">
              <a:rPr lang="en-US" smtClean="0"/>
              <a:t>5/4/2023</a:t>
            </a:fld>
            <a:endParaRPr lang="en-US"/>
          </a:p>
        </p:txBody>
      </p:sp>
      <p:sp>
        <p:nvSpPr>
          <p:cNvPr id="4" name="Footer Placeholder 3"/>
          <p:cNvSpPr>
            <a:spLocks noGrp="1"/>
          </p:cNvSpPr>
          <p:nvPr>
            <p:ph type="ftr" sz="quarter" idx="11"/>
          </p:nvPr>
        </p:nvSpPr>
        <p:spPr/>
        <p:txBody>
          <a:bodyPr/>
          <a:lstStyle/>
          <a:p>
            <a:r>
              <a:rPr lang="en-US"/>
              <a:t>Fundamentals of Artificial Intelligence</a:t>
            </a:r>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B404D7-17A2-4B7E-8499-376BCF2B9466}" type="datetime1">
              <a:rPr lang="en-US" smtClean="0"/>
              <a:t>5/4/2023</a:t>
            </a:fld>
            <a:endParaRPr lang="en-US"/>
          </a:p>
        </p:txBody>
      </p:sp>
      <p:sp>
        <p:nvSpPr>
          <p:cNvPr id="3" name="Footer Placeholder 2"/>
          <p:cNvSpPr>
            <a:spLocks noGrp="1"/>
          </p:cNvSpPr>
          <p:nvPr>
            <p:ph type="ftr" sz="quarter" idx="11"/>
          </p:nvPr>
        </p:nvSpPr>
        <p:spPr/>
        <p:txBody>
          <a:bodyPr/>
          <a:lstStyle/>
          <a:p>
            <a:r>
              <a:rPr lang="en-US"/>
              <a:t>Fundamentals of Artificial Intelligence</a:t>
            </a:r>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22A8DF-AEBC-4A8D-8AA5-F13DFFF3CAEF}" type="datetime1">
              <a:rPr lang="en-US" smtClean="0"/>
              <a:t>5/4/2023</a:t>
            </a:fld>
            <a:endParaRPr lang="en-US"/>
          </a:p>
        </p:txBody>
      </p:sp>
      <p:sp>
        <p:nvSpPr>
          <p:cNvPr id="6" name="Footer Placeholder 5"/>
          <p:cNvSpPr>
            <a:spLocks noGrp="1"/>
          </p:cNvSpPr>
          <p:nvPr>
            <p:ph type="ftr" sz="quarter" idx="11"/>
          </p:nvPr>
        </p:nvSpPr>
        <p:spPr/>
        <p:txBody>
          <a:bodyPr/>
          <a:lstStyle/>
          <a:p>
            <a:r>
              <a:rPr lang="en-US"/>
              <a:t>Fundamentals of Artificial Intelligence</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5.jp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9.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5.jp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DE50AE8-E6DF-422D-891F-9A8C70F028F4}" type="datetime1">
              <a:rPr lang="en-US" smtClean="0"/>
              <a:t>5/4/2023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Fundamentals of Artificial Intelligence</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87"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1942C95-5C4D-47BA-A4F2-1D9F9709703F}" type="datetime1">
              <a:rPr lang="en-US" smtClean="0"/>
              <a:t>5/4/2023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Fundamentals of Artificial Intelligence</a:t>
            </a: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960907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88"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5/4/2023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41325240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1942C95-5C4D-47BA-A4F2-1D9F9709703F}" type="datetime1">
              <a:rPr lang="en-US" smtClean="0">
                <a:solidFill>
                  <a:prstClr val="black">
                    <a:tint val="75000"/>
                  </a:prstClr>
                </a:solidFill>
              </a:rPr>
              <a:pPr/>
              <a:t>5/4/2023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Fundamentals of Artificial Intelligence</a:t>
            </a: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prstClr val="white">
                    <a:lumMod val="65000"/>
                  </a:prstClr>
                </a:solidFill>
              </a:rPr>
              <a:t>This presentation uses a free template provided by FPPT.com</a:t>
            </a:r>
          </a:p>
          <a:p>
            <a:r>
              <a:rPr lang="en-US" sz="1400" dirty="0">
                <a:solidFill>
                  <a:prstClr val="white">
                    <a:lumMod val="65000"/>
                  </a:prstClr>
                </a:solidFill>
              </a:rPr>
              <a:t>www.free-power-point-templates.com</a:t>
            </a:r>
          </a:p>
        </p:txBody>
      </p:sp>
    </p:spTree>
    <p:extLst>
      <p:ext uri="{BB962C8B-B14F-4D97-AF65-F5344CB8AC3E}">
        <p14:creationId xmlns:p14="http://schemas.microsoft.com/office/powerpoint/2010/main" val="247407254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7.jpeg"/><Relationship Id="rId2" Type="http://schemas.openxmlformats.org/officeDocument/2006/relationships/slideLayout" Target="../slideLayouts/slideLayout29.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oleObject" Target="../embeddings/oleObject2.bin"/><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0.wmf"/><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8.emf"/><Relationship Id="rId5" Type="http://schemas.openxmlformats.org/officeDocument/2006/relationships/oleObject" Target="../embeddings/Microsoft_Excel_97-2003_Worksheet1.xls"/><Relationship Id="rId4" Type="http://schemas.openxmlformats.org/officeDocument/2006/relationships/image" Target="../media/image29.wmf"/></Relationships>
</file>

<file path=ppt/slides/_rels/slide18.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notesSlide" Target="../notesSlides/notesSlide9.xml"/><Relationship Id="rId7" Type="http://schemas.openxmlformats.org/officeDocument/2006/relationships/image" Target="../media/image31.emf"/><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oleObject" Target="../embeddings/Microsoft_Excel_97-2003_Worksheet2.xls"/><Relationship Id="rId5" Type="http://schemas.openxmlformats.org/officeDocument/2006/relationships/image" Target="../media/image33.wmf"/><Relationship Id="rId4" Type="http://schemas.openxmlformats.org/officeDocument/2006/relationships/image" Target="../media/image32.wmf"/><Relationship Id="rId9" Type="http://schemas.openxmlformats.org/officeDocument/2006/relationships/image" Target="../media/image35.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mailto:aliazar.deneke@wku.edu.et"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3690704" cy="5143500"/>
          </a:xfrm>
          <a:prstGeom prst="rect">
            <a:avLst/>
          </a:prstGeom>
        </p:spPr>
      </p:pic>
    </p:spTree>
    <p:extLst>
      <p:ext uri="{BB962C8B-B14F-4D97-AF65-F5344CB8AC3E}">
        <p14:creationId xmlns:p14="http://schemas.microsoft.com/office/powerpoint/2010/main" val="102864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4410" y="147792"/>
            <a:ext cx="7940659" cy="916230"/>
          </a:xfrm>
        </p:spPr>
        <p:txBody>
          <a:bodyPr/>
          <a:lstStyle/>
          <a:p>
            <a:r>
              <a:rPr lang="en-US" b="1" dirty="0" smtClean="0">
                <a:latin typeface="Nyala" pitchFamily="2" charset="0"/>
              </a:rPr>
              <a:t>Conti..</a:t>
            </a:r>
            <a:endParaRPr lang="en-US" b="1" dirty="0">
              <a:latin typeface="Nyala" pitchFamily="2" charset="0"/>
            </a:endParaRPr>
          </a:p>
        </p:txBody>
      </p:sp>
      <p:sp>
        <p:nvSpPr>
          <p:cNvPr id="5" name="Content Placeholder 4"/>
          <p:cNvSpPr>
            <a:spLocks noGrp="1"/>
          </p:cNvSpPr>
          <p:nvPr>
            <p:ph idx="1"/>
          </p:nvPr>
        </p:nvSpPr>
        <p:spPr>
          <a:xfrm>
            <a:off x="0" y="2743200"/>
            <a:ext cx="9050482" cy="2576944"/>
          </a:xfrm>
        </p:spPr>
        <p:txBody>
          <a:bodyPr>
            <a:normAutofit fontScale="70000" lnSpcReduction="20000"/>
          </a:bodyPr>
          <a:lstStyle/>
          <a:p>
            <a:pPr marL="228600" indent="-228600" fontAlgn="auto">
              <a:spcBef>
                <a:spcPts val="580"/>
              </a:spcBef>
              <a:spcAft>
                <a:spcPts val="0"/>
              </a:spcAft>
              <a:buFont typeface="Wingdings 2"/>
              <a:buChar char=""/>
              <a:defRPr/>
            </a:pPr>
            <a:r>
              <a:rPr lang="en-US" sz="3000" b="1" dirty="0" smtClean="0">
                <a:latin typeface="Nyala" pitchFamily="2" charset="0"/>
              </a:rPr>
              <a:t>Learning agents </a:t>
            </a:r>
            <a:r>
              <a:rPr lang="en-US" sz="3000" dirty="0" smtClean="0">
                <a:latin typeface="Nyala" pitchFamily="2" charset="0"/>
              </a:rPr>
              <a:t>consist of four main components: </a:t>
            </a:r>
          </a:p>
          <a:p>
            <a:pPr marL="685800" lvl="1" indent="-457200" fontAlgn="auto">
              <a:spcBef>
                <a:spcPts val="370"/>
              </a:spcBef>
              <a:spcAft>
                <a:spcPts val="0"/>
              </a:spcAft>
              <a:buFont typeface="Wingdings 2" pitchFamily="18" charset="2"/>
              <a:buChar char="h"/>
              <a:defRPr/>
            </a:pPr>
            <a:r>
              <a:rPr lang="en-US" sz="2700" b="1" dirty="0" smtClean="0">
                <a:latin typeface="Nyala" pitchFamily="2" charset="0"/>
              </a:rPr>
              <a:t>Learning element</a:t>
            </a:r>
            <a:r>
              <a:rPr lang="en-US" sz="2700" dirty="0" smtClean="0">
                <a:latin typeface="Nyala" pitchFamily="2" charset="0"/>
              </a:rPr>
              <a:t> – the part of the agent responsible for improving its performance. </a:t>
            </a:r>
          </a:p>
          <a:p>
            <a:pPr marL="685800" lvl="1" indent="-457200" fontAlgn="auto">
              <a:spcBef>
                <a:spcPts val="370"/>
              </a:spcBef>
              <a:spcAft>
                <a:spcPts val="0"/>
              </a:spcAft>
              <a:buFont typeface="Wingdings 2" pitchFamily="18" charset="2"/>
              <a:buChar char="h"/>
              <a:defRPr/>
            </a:pPr>
            <a:r>
              <a:rPr lang="en-US" sz="2700" b="1" dirty="0" smtClean="0">
                <a:latin typeface="Nyala" pitchFamily="2" charset="0"/>
              </a:rPr>
              <a:t>Performance element</a:t>
            </a:r>
            <a:r>
              <a:rPr lang="en-US" sz="2700" dirty="0" smtClean="0">
                <a:latin typeface="Nyala" pitchFamily="2" charset="0"/>
              </a:rPr>
              <a:t> – the part that chooses the actions to take.</a:t>
            </a:r>
          </a:p>
          <a:p>
            <a:pPr marL="685800" lvl="1" indent="-457200" fontAlgn="auto">
              <a:spcBef>
                <a:spcPts val="370"/>
              </a:spcBef>
              <a:spcAft>
                <a:spcPts val="0"/>
              </a:spcAft>
              <a:buFont typeface="Wingdings 2" pitchFamily="18" charset="2"/>
              <a:buChar char="h"/>
              <a:defRPr/>
            </a:pPr>
            <a:r>
              <a:rPr lang="en-US" sz="2700" b="1" dirty="0" smtClean="0">
                <a:latin typeface="Nyala" pitchFamily="2" charset="0"/>
              </a:rPr>
              <a:t>Critic</a:t>
            </a:r>
            <a:r>
              <a:rPr lang="en-US" sz="2700" dirty="0" smtClean="0">
                <a:latin typeface="Nyala" pitchFamily="2" charset="0"/>
              </a:rPr>
              <a:t> – provides feedback for the learning element how the agent is doing with respect to a performance standard.</a:t>
            </a:r>
          </a:p>
          <a:p>
            <a:pPr marL="685800" lvl="1" indent="-457200" fontAlgn="auto">
              <a:spcBef>
                <a:spcPts val="370"/>
              </a:spcBef>
              <a:spcAft>
                <a:spcPts val="0"/>
              </a:spcAft>
              <a:buFont typeface="Wingdings 2" pitchFamily="18" charset="2"/>
              <a:buChar char="h"/>
              <a:defRPr/>
            </a:pPr>
            <a:r>
              <a:rPr lang="en-US" sz="2700" b="1" dirty="0" smtClean="0">
                <a:latin typeface="Nyala" pitchFamily="2" charset="0"/>
              </a:rPr>
              <a:t>Problem generator</a:t>
            </a:r>
            <a:r>
              <a:rPr lang="en-US" sz="2700" dirty="0" smtClean="0">
                <a:latin typeface="Nyala" pitchFamily="2" charset="0"/>
              </a:rPr>
              <a:t> – suggests actions that could lead to new, informative experiences (suboptimal from the point of view of the performance element, but designed to improve that element). </a:t>
            </a:r>
          </a:p>
          <a:p>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7412" y="-219206"/>
            <a:ext cx="4341279" cy="304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1632185"/>
            <a:ext cx="5559136" cy="400110"/>
          </a:xfrm>
          <a:prstGeom prst="rect">
            <a:avLst/>
          </a:prstGeom>
        </p:spPr>
        <p:txBody>
          <a:bodyPr wrap="square">
            <a:spAutoFit/>
          </a:bodyPr>
          <a:lstStyle/>
          <a:p>
            <a:r>
              <a:rPr lang="en-US" sz="2000" b="1" dirty="0" smtClean="0">
                <a:solidFill>
                  <a:srgbClr val="0000CC"/>
                </a:solidFill>
                <a:latin typeface="Nyala" pitchFamily="2" charset="0"/>
              </a:rPr>
              <a:t>What are </a:t>
            </a:r>
            <a:r>
              <a:rPr lang="en-US" sz="2000" b="1" dirty="0">
                <a:solidFill>
                  <a:srgbClr val="0000CC"/>
                </a:solidFill>
                <a:latin typeface="Nyala" pitchFamily="2" charset="0"/>
              </a:rPr>
              <a:t>four main </a:t>
            </a:r>
            <a:r>
              <a:rPr lang="en-US" sz="2000" b="1" dirty="0" smtClean="0">
                <a:solidFill>
                  <a:srgbClr val="0000CC"/>
                </a:solidFill>
                <a:latin typeface="Nyala" pitchFamily="2" charset="0"/>
              </a:rPr>
              <a:t>components </a:t>
            </a:r>
            <a:r>
              <a:rPr lang="en-US" sz="2000" b="1" dirty="0">
                <a:solidFill>
                  <a:srgbClr val="0000CC"/>
                </a:solidFill>
                <a:latin typeface="Nyala" pitchFamily="2" charset="0"/>
              </a:rPr>
              <a:t>Learning </a:t>
            </a:r>
            <a:r>
              <a:rPr lang="en-US" sz="2000" b="1" dirty="0" smtClean="0">
                <a:solidFill>
                  <a:srgbClr val="0000CC"/>
                </a:solidFill>
                <a:latin typeface="Nyala" pitchFamily="2" charset="0"/>
              </a:rPr>
              <a:t>agents? </a:t>
            </a:r>
            <a:endParaRPr lang="en-US" sz="2000" b="1" dirty="0">
              <a:solidFill>
                <a:srgbClr val="0000CC"/>
              </a:solidFill>
              <a:latin typeface="Nyala" pitchFamily="2" charset="0"/>
            </a:endParaRPr>
          </a:p>
        </p:txBody>
      </p:sp>
    </p:spTree>
    <p:extLst>
      <p:ext uri="{BB962C8B-B14F-4D97-AF65-F5344CB8AC3E}">
        <p14:creationId xmlns:p14="http://schemas.microsoft.com/office/powerpoint/2010/main" val="15320416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1000"/>
                                        <p:tgtEl>
                                          <p:spTgt spid="5">
                                            <p:txEl>
                                              <p:pRg st="0" end="0"/>
                                            </p:txEl>
                                          </p:spTgt>
                                        </p:tgtEl>
                                      </p:cBhvr>
                                    </p:animEffect>
                                    <p:anim calcmode="lin" valueType="num">
                                      <p:cBhvr>
                                        <p:cTn id="3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1000"/>
                                        <p:tgtEl>
                                          <p:spTgt spid="5">
                                            <p:txEl>
                                              <p:pRg st="1" end="1"/>
                                            </p:txEl>
                                          </p:spTgt>
                                        </p:tgtEl>
                                      </p:cBhvr>
                                    </p:animEffect>
                                    <p:anim calcmode="lin" valueType="num">
                                      <p:cBhvr>
                                        <p:cTn id="3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fade">
                                      <p:cBhvr>
                                        <p:cTn id="42" dur="1000"/>
                                        <p:tgtEl>
                                          <p:spTgt spid="5">
                                            <p:txEl>
                                              <p:pRg st="2" end="2"/>
                                            </p:txEl>
                                          </p:spTgt>
                                        </p:tgtEl>
                                      </p:cBhvr>
                                    </p:animEffect>
                                    <p:anim calcmode="lin" valueType="num">
                                      <p:cBhvr>
                                        <p:cTn id="4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fade">
                                      <p:cBhvr>
                                        <p:cTn id="47" dur="1000"/>
                                        <p:tgtEl>
                                          <p:spTgt spid="5">
                                            <p:txEl>
                                              <p:pRg st="3" end="3"/>
                                            </p:txEl>
                                          </p:spTgt>
                                        </p:tgtEl>
                                      </p:cBhvr>
                                    </p:animEffect>
                                    <p:anim calcmode="lin" valueType="num">
                                      <p:cBhvr>
                                        <p:cTn id="4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5">
                                            <p:txEl>
                                              <p:pRg st="3" end="3"/>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fade">
                                      <p:cBhvr>
                                        <p:cTn id="52" dur="1000"/>
                                        <p:tgtEl>
                                          <p:spTgt spid="5">
                                            <p:txEl>
                                              <p:pRg st="4" end="4"/>
                                            </p:txEl>
                                          </p:spTgt>
                                        </p:tgtEl>
                                      </p:cBhvr>
                                    </p:animEffect>
                                    <p:anim calcmode="lin" valueType="num">
                                      <p:cBhvr>
                                        <p:cTn id="5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54"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r>
              <a:rPr lang="en-US" altLang="en-US" dirty="0" smtClean="0">
                <a:latin typeface="Nyala" pitchFamily="2" charset="0"/>
              </a:rPr>
              <a:t>The Learning Problem</a:t>
            </a:r>
          </a:p>
        </p:txBody>
      </p:sp>
      <p:sp>
        <p:nvSpPr>
          <p:cNvPr id="16387" name="Rectangle 3"/>
          <p:cNvSpPr>
            <a:spLocks noGrp="1" noChangeArrowheads="1"/>
          </p:cNvSpPr>
          <p:nvPr>
            <p:ph idx="1"/>
          </p:nvPr>
        </p:nvSpPr>
        <p:spPr/>
        <p:txBody>
          <a:bodyPr/>
          <a:lstStyle/>
          <a:p>
            <a:r>
              <a:rPr lang="en-US" altLang="en-US" dirty="0" smtClean="0">
                <a:latin typeface="Nyala" pitchFamily="2" charset="0"/>
                <a:cs typeface="Times New Roman" pitchFamily="18" charset="0"/>
              </a:rPr>
              <a:t>Given &lt;x, f(x)&gt; pairs, infer f</a:t>
            </a:r>
          </a:p>
          <a:p>
            <a:pPr lvl="1">
              <a:buFont typeface="Wingdings" pitchFamily="2" charset="2"/>
              <a:buNone/>
            </a:pPr>
            <a:endParaRPr lang="en-US" altLang="en-US" dirty="0" smtClean="0">
              <a:cs typeface="Times New Roman" pitchFamily="18" charset="0"/>
            </a:endParaRPr>
          </a:p>
        </p:txBody>
      </p:sp>
      <p:sp>
        <p:nvSpPr>
          <p:cNvPr id="2" name="Slide Number Placeholder 1"/>
          <p:cNvSpPr>
            <a:spLocks noGrp="1"/>
          </p:cNvSpPr>
          <p:nvPr>
            <p:ph type="sldNum" sz="quarter" idx="12"/>
          </p:nvPr>
        </p:nvSpPr>
        <p:spPr/>
        <p:txBody>
          <a:bodyPr/>
          <a:lstStyle/>
          <a:p>
            <a:pPr>
              <a:defRPr/>
            </a:pPr>
            <a:fld id="{C1CB9CEF-8E3E-41D7-AF46-989B17F659EF}" type="slidenum">
              <a:rPr lang="en-US"/>
              <a:pPr>
                <a:defRPr/>
              </a:pPr>
              <a:t>11</a:t>
            </a:fld>
            <a:endParaRPr lang="en-US"/>
          </a:p>
        </p:txBody>
      </p:sp>
      <p:graphicFrame>
        <p:nvGraphicFramePr>
          <p:cNvPr id="183300" name="Group 4"/>
          <p:cNvGraphicFramePr>
            <a:graphicFrameLocks noGrp="1"/>
          </p:cNvGraphicFramePr>
          <p:nvPr>
            <p:extLst>
              <p:ext uri="{D42A27DB-BD31-4B8C-83A1-F6EECF244321}">
                <p14:modId xmlns:p14="http://schemas.microsoft.com/office/powerpoint/2010/main" val="1533696326"/>
              </p:ext>
            </p:extLst>
          </p:nvPr>
        </p:nvGraphicFramePr>
        <p:xfrm>
          <a:off x="819150" y="2066925"/>
          <a:ext cx="1981200" cy="2750344"/>
        </p:xfrm>
        <a:graphic>
          <a:graphicData uri="http://schemas.openxmlformats.org/drawingml/2006/table">
            <a:tbl>
              <a:tblPr/>
              <a:tblGrid>
                <a:gridCol w="990600"/>
                <a:gridCol w="990600"/>
              </a:tblGrid>
              <a:tr h="419834">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dirty="0" smtClean="0">
                          <a:ln>
                            <a:noFill/>
                          </a:ln>
                          <a:solidFill>
                            <a:schemeClr val="tx1"/>
                          </a:solidFill>
                          <a:effectLst/>
                          <a:latin typeface="Nyala" pitchFamily="2" charset="0"/>
                          <a:cs typeface="Arial" charset="0"/>
                        </a:rPr>
                        <a:t>x</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smtClean="0">
                          <a:ln>
                            <a:noFill/>
                          </a:ln>
                          <a:solidFill>
                            <a:schemeClr val="tx1"/>
                          </a:solidFill>
                          <a:effectLst/>
                          <a:latin typeface="Nyala" pitchFamily="2" charset="0"/>
                          <a:cs typeface="Arial" charset="0"/>
                        </a:rPr>
                        <a:t>f(x)</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102">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dirty="0" smtClean="0">
                          <a:ln>
                            <a:noFill/>
                          </a:ln>
                          <a:solidFill>
                            <a:schemeClr val="tx1"/>
                          </a:solidFill>
                          <a:effectLst/>
                          <a:latin typeface="Nyala" pitchFamily="2" charset="0"/>
                          <a:cs typeface="Arial" charset="0"/>
                        </a:rPr>
                        <a:t>1</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dirty="0" smtClean="0">
                          <a:ln>
                            <a:noFill/>
                          </a:ln>
                          <a:solidFill>
                            <a:schemeClr val="tx1"/>
                          </a:solidFill>
                          <a:effectLst/>
                          <a:latin typeface="Nyala" pitchFamily="2" charset="0"/>
                          <a:cs typeface="Arial" charset="0"/>
                        </a:rPr>
                        <a:t>1</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102">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dirty="0" smtClean="0">
                          <a:ln>
                            <a:noFill/>
                          </a:ln>
                          <a:solidFill>
                            <a:schemeClr val="tx1"/>
                          </a:solidFill>
                          <a:effectLst/>
                          <a:latin typeface="Nyala" pitchFamily="2" charset="0"/>
                          <a:cs typeface="Arial" charset="0"/>
                        </a:rPr>
                        <a:t>2</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dirty="0" smtClean="0">
                          <a:ln>
                            <a:noFill/>
                          </a:ln>
                          <a:solidFill>
                            <a:schemeClr val="tx1"/>
                          </a:solidFill>
                          <a:effectLst/>
                          <a:latin typeface="Nyala" pitchFamily="2" charset="0"/>
                          <a:cs typeface="Arial" charset="0"/>
                        </a:rPr>
                        <a:t>4</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102">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smtClean="0">
                          <a:ln>
                            <a:noFill/>
                          </a:ln>
                          <a:solidFill>
                            <a:schemeClr val="tx1"/>
                          </a:solidFill>
                          <a:effectLst/>
                          <a:latin typeface="Nyala" pitchFamily="2" charset="0"/>
                          <a:cs typeface="Arial" charset="0"/>
                        </a:rPr>
                        <a:t>3</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dirty="0" smtClean="0">
                          <a:ln>
                            <a:noFill/>
                          </a:ln>
                          <a:solidFill>
                            <a:schemeClr val="tx1"/>
                          </a:solidFill>
                          <a:effectLst/>
                          <a:latin typeface="Nyala" pitchFamily="2" charset="0"/>
                          <a:cs typeface="Arial" charset="0"/>
                        </a:rPr>
                        <a:t>9</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102">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smtClean="0">
                          <a:ln>
                            <a:noFill/>
                          </a:ln>
                          <a:solidFill>
                            <a:schemeClr val="tx1"/>
                          </a:solidFill>
                          <a:effectLst/>
                          <a:latin typeface="Nyala" pitchFamily="2" charset="0"/>
                          <a:cs typeface="Arial" charset="0"/>
                        </a:rPr>
                        <a:t>4</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dirty="0" smtClean="0">
                          <a:ln>
                            <a:noFill/>
                          </a:ln>
                          <a:solidFill>
                            <a:schemeClr val="tx1"/>
                          </a:solidFill>
                          <a:effectLst/>
                          <a:latin typeface="Nyala" pitchFamily="2" charset="0"/>
                          <a:cs typeface="Arial" charset="0"/>
                        </a:rPr>
                        <a:t>16</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66102">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smtClean="0">
                          <a:ln>
                            <a:noFill/>
                          </a:ln>
                          <a:solidFill>
                            <a:schemeClr val="tx1"/>
                          </a:solidFill>
                          <a:effectLst/>
                          <a:latin typeface="Nyala" pitchFamily="2" charset="0"/>
                          <a:cs typeface="Arial" charset="0"/>
                        </a:rPr>
                        <a:t>5</a:t>
                      </a:r>
                    </a:p>
                  </a:txBody>
                  <a:tcPr marT="34290" marB="3429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2" charset="2"/>
                        <a:buNone/>
                        <a:tabLst/>
                      </a:pPr>
                      <a:r>
                        <a:rPr kumimoji="0" lang="en-US" sz="2100" b="0" i="0" u="none" strike="noStrike" cap="none" normalizeH="0" baseline="0" dirty="0" smtClean="0">
                          <a:ln>
                            <a:noFill/>
                          </a:ln>
                          <a:solidFill>
                            <a:schemeClr val="tx1"/>
                          </a:solidFill>
                          <a:effectLst/>
                          <a:latin typeface="Nyala" pitchFamily="2" charset="0"/>
                          <a:cs typeface="Arial" charset="0"/>
                        </a:rPr>
                        <a:t>?</a:t>
                      </a:r>
                    </a:p>
                  </a:txBody>
                  <a:tcPr marT="34290" marB="3429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0507" name="Line 27"/>
          <p:cNvSpPr>
            <a:spLocks noChangeShapeType="1"/>
          </p:cNvSpPr>
          <p:nvPr/>
        </p:nvSpPr>
        <p:spPr bwMode="auto">
          <a:xfrm>
            <a:off x="809625" y="4352925"/>
            <a:ext cx="1981200" cy="34529"/>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wrap="none"/>
          <a:lstStyle/>
          <a:p>
            <a:pPr>
              <a:defRPr/>
            </a:pPr>
            <a:endParaRPr lang="en-US">
              <a:ln>
                <a:solidFill>
                  <a:schemeClr val="tx1"/>
                </a:solidFill>
              </a:ln>
            </a:endParaRPr>
          </a:p>
        </p:txBody>
      </p:sp>
      <p:sp>
        <p:nvSpPr>
          <p:cNvPr id="16412" name="Text Box 28"/>
          <p:cNvSpPr txBox="1">
            <a:spLocks noChangeArrowheads="1"/>
          </p:cNvSpPr>
          <p:nvPr/>
        </p:nvSpPr>
        <p:spPr bwMode="auto">
          <a:xfrm>
            <a:off x="3276600" y="1914525"/>
            <a:ext cx="55626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600" dirty="0">
                <a:latin typeface="Nyala" pitchFamily="2" charset="0"/>
                <a:cs typeface="Times New Roman" pitchFamily="18" charset="0"/>
              </a:rPr>
              <a:t>Given a finite sample, it is often </a:t>
            </a:r>
          </a:p>
          <a:p>
            <a:pPr eaLnBrk="1" hangingPunct="1"/>
            <a:r>
              <a:rPr lang="en-US" altLang="en-US" sz="2600" dirty="0">
                <a:latin typeface="Nyala" pitchFamily="2" charset="0"/>
                <a:cs typeface="Times New Roman" pitchFamily="18" charset="0"/>
              </a:rPr>
              <a:t>impossible to guess the true function f.</a:t>
            </a:r>
          </a:p>
          <a:p>
            <a:pPr eaLnBrk="1" hangingPunct="1"/>
            <a:endParaRPr lang="en-US" altLang="en-US" sz="2600" dirty="0">
              <a:latin typeface="Nyala" pitchFamily="2" charset="0"/>
              <a:cs typeface="Times New Roman" pitchFamily="18" charset="0"/>
            </a:endParaRPr>
          </a:p>
          <a:p>
            <a:pPr eaLnBrk="1" hangingPunct="1"/>
            <a:r>
              <a:rPr lang="en-US" altLang="en-US" sz="2600" dirty="0">
                <a:latin typeface="Nyala" pitchFamily="2" charset="0"/>
                <a:cs typeface="Times New Roman" pitchFamily="18" charset="0"/>
              </a:rPr>
              <a:t>Approach: Find some pattern (called a </a:t>
            </a:r>
            <a:r>
              <a:rPr lang="en-US" altLang="en-US" sz="2600" b="1" dirty="0">
                <a:latin typeface="Nyala" pitchFamily="2" charset="0"/>
                <a:cs typeface="Times New Roman" pitchFamily="18" charset="0"/>
              </a:rPr>
              <a:t>hypothesis</a:t>
            </a:r>
            <a:r>
              <a:rPr lang="en-US" altLang="en-US" sz="2600" dirty="0">
                <a:latin typeface="Nyala" pitchFamily="2" charset="0"/>
                <a:cs typeface="Times New Roman" pitchFamily="18" charset="0"/>
              </a:rPr>
              <a:t>) in the training examples, and assume that the pattern will hold for future examples too.</a:t>
            </a:r>
          </a:p>
        </p:txBody>
      </p:sp>
    </p:spTree>
    <p:extLst>
      <p:ext uri="{BB962C8B-B14F-4D97-AF65-F5344CB8AC3E}">
        <p14:creationId xmlns:p14="http://schemas.microsoft.com/office/powerpoint/2010/main" val="14822543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412">
                                            <p:txEl>
                                              <p:pRg st="0" end="0"/>
                                            </p:txEl>
                                          </p:spTgt>
                                        </p:tgtEl>
                                        <p:attrNameLst>
                                          <p:attrName>style.visibility</p:attrName>
                                        </p:attrNameLst>
                                      </p:cBhvr>
                                      <p:to>
                                        <p:strVal val="visible"/>
                                      </p:to>
                                    </p:set>
                                    <p:animEffect transition="in" filter="fade">
                                      <p:cBhvr>
                                        <p:cTn id="7" dur="1000"/>
                                        <p:tgtEl>
                                          <p:spTgt spid="16412">
                                            <p:txEl>
                                              <p:pRg st="0" end="0"/>
                                            </p:txEl>
                                          </p:spTgt>
                                        </p:tgtEl>
                                      </p:cBhvr>
                                    </p:animEffect>
                                    <p:anim calcmode="lin" valueType="num">
                                      <p:cBhvr>
                                        <p:cTn id="8" dur="1000" fill="hold"/>
                                        <p:tgtEl>
                                          <p:spTgt spid="164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4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412">
                                            <p:txEl>
                                              <p:pRg st="1" end="1"/>
                                            </p:txEl>
                                          </p:spTgt>
                                        </p:tgtEl>
                                        <p:attrNameLst>
                                          <p:attrName>style.visibility</p:attrName>
                                        </p:attrNameLst>
                                      </p:cBhvr>
                                      <p:to>
                                        <p:strVal val="visible"/>
                                      </p:to>
                                    </p:set>
                                    <p:animEffect transition="in" filter="fade">
                                      <p:cBhvr>
                                        <p:cTn id="12" dur="1000"/>
                                        <p:tgtEl>
                                          <p:spTgt spid="16412">
                                            <p:txEl>
                                              <p:pRg st="1" end="1"/>
                                            </p:txEl>
                                          </p:spTgt>
                                        </p:tgtEl>
                                      </p:cBhvr>
                                    </p:animEffect>
                                    <p:anim calcmode="lin" valueType="num">
                                      <p:cBhvr>
                                        <p:cTn id="13" dur="1000" fill="hold"/>
                                        <p:tgtEl>
                                          <p:spTgt spid="1641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4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412">
                                            <p:txEl>
                                              <p:pRg st="3" end="3"/>
                                            </p:txEl>
                                          </p:spTgt>
                                        </p:tgtEl>
                                        <p:attrNameLst>
                                          <p:attrName>style.visibility</p:attrName>
                                        </p:attrNameLst>
                                      </p:cBhvr>
                                      <p:to>
                                        <p:strVal val="visible"/>
                                      </p:to>
                                    </p:set>
                                    <p:animEffect transition="in" filter="fade">
                                      <p:cBhvr>
                                        <p:cTn id="19" dur="1000"/>
                                        <p:tgtEl>
                                          <p:spTgt spid="16412">
                                            <p:txEl>
                                              <p:pRg st="3" end="3"/>
                                            </p:txEl>
                                          </p:spTgt>
                                        </p:tgtEl>
                                      </p:cBhvr>
                                    </p:animEffect>
                                    <p:anim calcmode="lin" valueType="num">
                                      <p:cBhvr>
                                        <p:cTn id="20" dur="1000" fill="hold"/>
                                        <p:tgtEl>
                                          <p:spTgt spid="1641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64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363239" y="0"/>
            <a:ext cx="6260905" cy="572644"/>
          </a:xfrm>
        </p:spPr>
        <p:txBody>
          <a:bodyPr>
            <a:normAutofit fontScale="90000"/>
          </a:bodyPr>
          <a:lstStyle/>
          <a:p>
            <a:pPr fontAlgn="auto">
              <a:spcAft>
                <a:spcPts val="0"/>
              </a:spcAft>
              <a:defRPr/>
            </a:pPr>
            <a:r>
              <a:rPr lang="cs-CZ" altLang="en-US" sz="3600" dirty="0" smtClean="0">
                <a:latin typeface="Nyala" pitchFamily="2" charset="0"/>
              </a:rPr>
              <a:t>Feature extraction</a:t>
            </a:r>
          </a:p>
        </p:txBody>
      </p:sp>
      <p:sp>
        <p:nvSpPr>
          <p:cNvPr id="2" name="Slide Number Placeholder 1"/>
          <p:cNvSpPr>
            <a:spLocks noGrp="1"/>
          </p:cNvSpPr>
          <p:nvPr>
            <p:ph type="sldNum" sz="quarter" idx="12"/>
          </p:nvPr>
        </p:nvSpPr>
        <p:spPr/>
        <p:txBody>
          <a:bodyPr/>
          <a:lstStyle/>
          <a:p>
            <a:pPr>
              <a:defRPr/>
            </a:pPr>
            <a:fld id="{BE503C71-8A6F-4F51-8854-335ACA9B4B3F}" type="slidenum">
              <a:rPr lang="en-US"/>
              <a:pPr>
                <a:defRPr/>
              </a:pPr>
              <a:t>12</a:t>
            </a:fld>
            <a:endParaRPr lang="en-US"/>
          </a:p>
        </p:txBody>
      </p:sp>
      <p:sp>
        <p:nvSpPr>
          <p:cNvPr id="1029" name="Text Box 3"/>
          <p:cNvSpPr txBox="1">
            <a:spLocks noChangeArrowheads="1"/>
          </p:cNvSpPr>
          <p:nvPr/>
        </p:nvSpPr>
        <p:spPr bwMode="auto">
          <a:xfrm>
            <a:off x="228600" y="1943101"/>
            <a:ext cx="8610600" cy="1689693"/>
          </a:xfrm>
          <a:prstGeom prst="rect">
            <a:avLst/>
          </a:prstGeom>
          <a:noFill/>
          <a:ln w="9525">
            <a:noFill/>
            <a:miter lim="800000"/>
            <a:headEnd/>
            <a:tailEnd/>
          </a:ln>
        </p:spPr>
        <p:txBody>
          <a:bodyPr>
            <a:spAutoFit/>
          </a:bodyPr>
          <a:lstStyle/>
          <a:p>
            <a:pPr marL="285750" indent="-285750" eaLnBrk="0" hangingPunct="0">
              <a:lnSpc>
                <a:spcPct val="70000"/>
              </a:lnSpc>
              <a:spcBef>
                <a:spcPct val="50000"/>
              </a:spcBef>
              <a:buFont typeface="Wingdings" pitchFamily="2" charset="2"/>
              <a:buChar char="§"/>
              <a:defRPr/>
            </a:pPr>
            <a:r>
              <a:rPr lang="cs-CZ" u="sng" dirty="0">
                <a:solidFill>
                  <a:srgbClr val="FF0000"/>
                </a:solidFill>
                <a:latin typeface="Nyala" pitchFamily="2" charset="0"/>
              </a:rPr>
              <a:t>Task:</a:t>
            </a:r>
            <a:r>
              <a:rPr lang="cs-CZ" dirty="0">
                <a:latin typeface="Nyala" pitchFamily="2" charset="0"/>
              </a:rPr>
              <a:t> to extract features which are good for classification.</a:t>
            </a:r>
          </a:p>
          <a:p>
            <a:pPr marL="285750" indent="-285750" eaLnBrk="0" hangingPunct="0">
              <a:lnSpc>
                <a:spcPct val="70000"/>
              </a:lnSpc>
              <a:spcBef>
                <a:spcPct val="50000"/>
              </a:spcBef>
              <a:buFont typeface="Wingdings" pitchFamily="2" charset="2"/>
              <a:buChar char="§"/>
              <a:defRPr/>
            </a:pPr>
            <a:r>
              <a:rPr lang="cs-CZ" dirty="0">
                <a:latin typeface="Nyala" pitchFamily="2" charset="0"/>
              </a:rPr>
              <a:t>Good features: </a:t>
            </a:r>
            <a:endParaRPr lang="en-US" dirty="0">
              <a:latin typeface="Nyala" pitchFamily="2" charset="0"/>
            </a:endParaRPr>
          </a:p>
          <a:p>
            <a:pPr marL="685800" lvl="1" indent="-228600">
              <a:buFontTx/>
              <a:buChar char="•"/>
              <a:defRPr/>
            </a:pPr>
            <a:r>
              <a:rPr lang="cs-CZ" dirty="0">
                <a:latin typeface="Nyala" pitchFamily="2" charset="0"/>
              </a:rPr>
              <a:t>Objects from the same class have similar feature values.</a:t>
            </a:r>
          </a:p>
          <a:p>
            <a:pPr marL="685800" lvl="1" indent="-228600">
              <a:buFontTx/>
              <a:buChar char="•"/>
              <a:defRPr/>
            </a:pPr>
            <a:r>
              <a:rPr lang="cs-CZ" dirty="0" smtClean="0">
                <a:latin typeface="Nyala" pitchFamily="2" charset="0"/>
              </a:rPr>
              <a:t>Objects </a:t>
            </a:r>
            <a:r>
              <a:rPr lang="cs-CZ" dirty="0">
                <a:latin typeface="Nyala" pitchFamily="2" charset="0"/>
              </a:rPr>
              <a:t>from different classes have different values.</a:t>
            </a:r>
          </a:p>
          <a:p>
            <a:pPr eaLnBrk="0" hangingPunct="0">
              <a:lnSpc>
                <a:spcPct val="70000"/>
              </a:lnSpc>
              <a:spcBef>
                <a:spcPct val="50000"/>
              </a:spcBef>
              <a:defRPr/>
            </a:pPr>
            <a:endParaRPr lang="cs-CZ" sz="2800" dirty="0">
              <a:latin typeface="Nyala" pitchFamily="2" charset="0"/>
            </a:endParaRPr>
          </a:p>
        </p:txBody>
      </p:sp>
      <p:sp>
        <p:nvSpPr>
          <p:cNvPr id="10244" name="Text Box 4"/>
          <p:cNvSpPr txBox="1">
            <a:spLocks noChangeArrowheads="1"/>
          </p:cNvSpPr>
          <p:nvPr/>
        </p:nvSpPr>
        <p:spPr bwMode="auto">
          <a:xfrm>
            <a:off x="2667000" y="4229100"/>
            <a:ext cx="6477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ct val="80000"/>
              </a:lnSpc>
              <a:spcBef>
                <a:spcPct val="50000"/>
              </a:spcBef>
              <a:buFontTx/>
              <a:buChar char="•"/>
            </a:pPr>
            <a:r>
              <a:rPr lang="cs-CZ" altLang="en-US" sz="2000"/>
              <a:t> </a:t>
            </a:r>
            <a:endParaRPr lang="cs-CZ" altLang="en-US"/>
          </a:p>
        </p:txBody>
      </p:sp>
      <p:graphicFrame>
        <p:nvGraphicFramePr>
          <p:cNvPr id="10245" name="Object 2"/>
          <p:cNvGraphicFramePr>
            <a:graphicFrameLocks noChangeAspect="1"/>
          </p:cNvGraphicFramePr>
          <p:nvPr>
            <p:extLst>
              <p:ext uri="{D42A27DB-BD31-4B8C-83A1-F6EECF244321}">
                <p14:modId xmlns:p14="http://schemas.microsoft.com/office/powerpoint/2010/main" val="2240568139"/>
              </p:ext>
            </p:extLst>
          </p:nvPr>
        </p:nvGraphicFramePr>
        <p:xfrm>
          <a:off x="1133475" y="3028951"/>
          <a:ext cx="2466975" cy="1543050"/>
        </p:xfrm>
        <a:graphic>
          <a:graphicData uri="http://schemas.openxmlformats.org/presentationml/2006/ole">
            <mc:AlternateContent xmlns:mc="http://schemas.openxmlformats.org/markup-compatibility/2006">
              <mc:Choice xmlns:v="urn:schemas-microsoft-com:vml" Requires="v">
                <p:oleObj spid="_x0000_s20586" name="Rastrový obraz" r:id="rId3" imgW="2467319" imgH="2057143" progId="Obraz programu Malování">
                  <p:embed/>
                </p:oleObj>
              </mc:Choice>
              <mc:Fallback>
                <p:oleObj name="Rastrový obraz" r:id="rId3" imgW="2467319" imgH="2057143" progId="Obraz programu Malování">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475" y="3028951"/>
                        <a:ext cx="246697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3"/>
          <p:cNvGraphicFramePr>
            <a:graphicFrameLocks noChangeAspect="1"/>
          </p:cNvGraphicFramePr>
          <p:nvPr>
            <p:extLst>
              <p:ext uri="{D42A27DB-BD31-4B8C-83A1-F6EECF244321}">
                <p14:modId xmlns:p14="http://schemas.microsoft.com/office/powerpoint/2010/main" val="2083452201"/>
              </p:ext>
            </p:extLst>
          </p:nvPr>
        </p:nvGraphicFramePr>
        <p:xfrm>
          <a:off x="4752976" y="3233946"/>
          <a:ext cx="1895475" cy="1164431"/>
        </p:xfrm>
        <a:graphic>
          <a:graphicData uri="http://schemas.openxmlformats.org/presentationml/2006/ole">
            <mc:AlternateContent xmlns:mc="http://schemas.openxmlformats.org/markup-compatibility/2006">
              <mc:Choice xmlns:v="urn:schemas-microsoft-com:vml" Requires="v">
                <p:oleObj spid="_x0000_s20587" name="Rastrový obraz" r:id="rId5" imgW="1895238" imgH="1552792" progId="Obraz programu Malování">
                  <p:embed/>
                </p:oleObj>
              </mc:Choice>
              <mc:Fallback>
                <p:oleObj name="Rastrový obraz" r:id="rId5" imgW="1895238" imgH="1552792" progId="Obraz programu Malování">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976" y="3233946"/>
                        <a:ext cx="1895475" cy="1164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7" name="Text Box 7"/>
          <p:cNvSpPr txBox="1">
            <a:spLocks noChangeArrowheads="1"/>
          </p:cNvSpPr>
          <p:nvPr/>
        </p:nvSpPr>
        <p:spPr bwMode="auto">
          <a:xfrm>
            <a:off x="1200150" y="4572001"/>
            <a:ext cx="2438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t>“</a:t>
            </a:r>
            <a:r>
              <a:rPr lang="en-US" altLang="en-US" dirty="0">
                <a:latin typeface="Nyala" pitchFamily="2" charset="0"/>
              </a:rPr>
              <a:t>Good” features</a:t>
            </a:r>
            <a:endParaRPr lang="cs-CZ" altLang="en-US" dirty="0">
              <a:latin typeface="Nyala" pitchFamily="2" charset="0"/>
            </a:endParaRPr>
          </a:p>
        </p:txBody>
      </p:sp>
      <p:sp>
        <p:nvSpPr>
          <p:cNvPr id="10248" name="Text Box 8"/>
          <p:cNvSpPr txBox="1">
            <a:spLocks noChangeArrowheads="1"/>
          </p:cNvSpPr>
          <p:nvPr/>
        </p:nvSpPr>
        <p:spPr bwMode="auto">
          <a:xfrm>
            <a:off x="4800600" y="4567654"/>
            <a:ext cx="2209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dirty="0">
                <a:latin typeface="Nyala" pitchFamily="2" charset="0"/>
              </a:rPr>
              <a:t>“Bad” features</a:t>
            </a:r>
            <a:endParaRPr lang="cs-CZ" altLang="en-US" sz="2800" dirty="0">
              <a:latin typeface="Nyala" pitchFamily="2" charset="0"/>
            </a:endParaRPr>
          </a:p>
        </p:txBody>
      </p:sp>
      <p:pic>
        <p:nvPicPr>
          <p:cNvPr id="10249" name="Picture 9" descr="mugshot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932" y="902373"/>
            <a:ext cx="1112089" cy="98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 name="Text Box 10"/>
          <p:cNvSpPr txBox="1">
            <a:spLocks noChangeArrowheads="1"/>
          </p:cNvSpPr>
          <p:nvPr/>
        </p:nvSpPr>
        <p:spPr bwMode="auto">
          <a:xfrm>
            <a:off x="1927021" y="774858"/>
            <a:ext cx="20188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defTabSz="762000" eaLnBrk="0" hangingPunct="0">
              <a:defRPr sz="2400">
                <a:solidFill>
                  <a:schemeClr val="tx1"/>
                </a:solidFill>
                <a:latin typeface="Times New Roman" pitchFamily="18" charset="0"/>
              </a:defRPr>
            </a:lvl1pPr>
            <a:lvl2pPr marL="742950" indent="-285750" defTabSz="762000" eaLnBrk="0" hangingPunct="0">
              <a:defRPr sz="2400">
                <a:solidFill>
                  <a:schemeClr val="tx1"/>
                </a:solidFill>
                <a:latin typeface="Times New Roman" pitchFamily="18" charset="0"/>
              </a:defRPr>
            </a:lvl2pPr>
            <a:lvl3pPr marL="1143000" indent="-228600" defTabSz="762000" eaLnBrk="0" hangingPunct="0">
              <a:defRPr sz="2400">
                <a:solidFill>
                  <a:schemeClr val="tx1"/>
                </a:solidFill>
                <a:latin typeface="Times New Roman" pitchFamily="18" charset="0"/>
              </a:defRPr>
            </a:lvl3pPr>
            <a:lvl4pPr marL="1600200" indent="-228600" defTabSz="762000" eaLnBrk="0" hangingPunct="0">
              <a:defRPr sz="2400">
                <a:solidFill>
                  <a:schemeClr val="tx1"/>
                </a:solidFill>
                <a:latin typeface="Times New Roman" pitchFamily="18" charset="0"/>
              </a:defRPr>
            </a:lvl4pPr>
            <a:lvl5pPr marL="2057400" indent="-228600" defTabSz="762000" eaLnBrk="0" hangingPunct="0">
              <a:defRPr sz="2400">
                <a:solidFill>
                  <a:schemeClr val="tx1"/>
                </a:solidFill>
                <a:latin typeface="Times New Roman" pitchFamily="18" charset="0"/>
              </a:defRPr>
            </a:lvl5pPr>
            <a:lvl6pPr marL="2514600" indent="-228600" defTabSz="762000" eaLnBrk="0" fontAlgn="base" hangingPunct="0">
              <a:spcBef>
                <a:spcPct val="0"/>
              </a:spcBef>
              <a:spcAft>
                <a:spcPct val="0"/>
              </a:spcAft>
              <a:defRPr sz="2400">
                <a:solidFill>
                  <a:schemeClr val="tx1"/>
                </a:solidFill>
                <a:latin typeface="Times New Roman" pitchFamily="18" charset="0"/>
              </a:defRPr>
            </a:lvl6pPr>
            <a:lvl7pPr marL="2971800" indent="-228600" defTabSz="762000" eaLnBrk="0" fontAlgn="base" hangingPunct="0">
              <a:spcBef>
                <a:spcPct val="0"/>
              </a:spcBef>
              <a:spcAft>
                <a:spcPct val="0"/>
              </a:spcAft>
              <a:defRPr sz="2400">
                <a:solidFill>
                  <a:schemeClr val="tx1"/>
                </a:solidFill>
                <a:latin typeface="Times New Roman" pitchFamily="18" charset="0"/>
              </a:defRPr>
            </a:lvl7pPr>
            <a:lvl8pPr marL="3429000" indent="-228600" defTabSz="762000" eaLnBrk="0" fontAlgn="base" hangingPunct="0">
              <a:spcBef>
                <a:spcPct val="0"/>
              </a:spcBef>
              <a:spcAft>
                <a:spcPct val="0"/>
              </a:spcAft>
              <a:defRPr sz="2400">
                <a:solidFill>
                  <a:schemeClr val="tx1"/>
                </a:solidFill>
                <a:latin typeface="Times New Roman" pitchFamily="18" charset="0"/>
              </a:defRPr>
            </a:lvl8pPr>
            <a:lvl9pPr marL="3886200" indent="-228600" defTabSz="762000" eaLnBrk="0" fontAlgn="base" hangingPunct="0">
              <a:spcBef>
                <a:spcPct val="0"/>
              </a:spcBef>
              <a:spcAft>
                <a:spcPct val="0"/>
              </a:spcAft>
              <a:defRPr sz="2400">
                <a:solidFill>
                  <a:schemeClr val="tx1"/>
                </a:solidFill>
                <a:latin typeface="Times New Roman" pitchFamily="18" charset="0"/>
              </a:defRPr>
            </a:lvl9pPr>
          </a:lstStyle>
          <a:p>
            <a:r>
              <a:rPr lang="en-GB" altLang="en-US" sz="1800" dirty="0">
                <a:latin typeface="Nyala" pitchFamily="2" charset="0"/>
              </a:rPr>
              <a:t>Hair length </a:t>
            </a:r>
            <a:r>
              <a:rPr lang="en-GB" altLang="en-US" sz="1800" dirty="0" smtClean="0">
                <a:latin typeface="Nyala" pitchFamily="2" charset="0"/>
              </a:rPr>
              <a:t>y=0 cm</a:t>
            </a:r>
            <a:endParaRPr lang="en-GB" altLang="en-US" sz="1800" dirty="0">
              <a:latin typeface="Nyala" pitchFamily="2" charset="0"/>
            </a:endParaRPr>
          </a:p>
        </p:txBody>
      </p:sp>
      <p:pic>
        <p:nvPicPr>
          <p:cNvPr id="10251" name="Picture 11" descr="pictu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24300" y="857251"/>
            <a:ext cx="12192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Rectangle 12"/>
          <p:cNvSpPr>
            <a:spLocks noChangeArrowheads="1"/>
          </p:cNvSpPr>
          <p:nvPr/>
        </p:nvSpPr>
        <p:spPr bwMode="auto">
          <a:xfrm>
            <a:off x="5143500" y="902374"/>
            <a:ext cx="17811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defTabSz="762000" eaLnBrk="0" hangingPunct="0"/>
            <a:r>
              <a:rPr lang="en-GB" altLang="en-US" sz="1600" dirty="0">
                <a:latin typeface="Nyala" pitchFamily="2" charset="0"/>
              </a:rPr>
              <a:t>Hair length </a:t>
            </a:r>
            <a:r>
              <a:rPr lang="en-GB" altLang="en-US" sz="1600" dirty="0" smtClean="0">
                <a:latin typeface="Nyala" pitchFamily="2" charset="0"/>
              </a:rPr>
              <a:t>y=30cm    </a:t>
            </a:r>
            <a:endParaRPr lang="en-GB" altLang="en-US" sz="1600" dirty="0">
              <a:latin typeface="Nyala" pitchFamily="2" charset="0"/>
            </a:endParaRPr>
          </a:p>
        </p:txBody>
      </p:sp>
      <p:sp>
        <p:nvSpPr>
          <p:cNvPr id="10253" name="Text Box 13"/>
          <p:cNvSpPr txBox="1">
            <a:spLocks noChangeArrowheads="1"/>
          </p:cNvSpPr>
          <p:nvPr/>
        </p:nvSpPr>
        <p:spPr bwMode="auto">
          <a:xfrm>
            <a:off x="2419350" y="1351076"/>
            <a:ext cx="1549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spcBef>
                <a:spcPct val="50000"/>
              </a:spcBef>
            </a:pPr>
            <a:r>
              <a:rPr lang="en-US" altLang="en-US" dirty="0" smtClean="0">
                <a:latin typeface="Nyala" pitchFamily="2" charset="0"/>
              </a:rPr>
              <a:t>Female= </a:t>
            </a:r>
            <a:endParaRPr lang="en-US" altLang="en-US" dirty="0">
              <a:latin typeface="Nyala" pitchFamily="2" charset="0"/>
            </a:endParaRPr>
          </a:p>
        </p:txBody>
      </p:sp>
      <p:sp>
        <p:nvSpPr>
          <p:cNvPr id="10254" name="Text Box 14"/>
          <p:cNvSpPr txBox="1">
            <a:spLocks noChangeArrowheads="1"/>
          </p:cNvSpPr>
          <p:nvPr/>
        </p:nvSpPr>
        <p:spPr bwMode="auto">
          <a:xfrm>
            <a:off x="0" y="1051714"/>
            <a:ext cx="875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spcBef>
                <a:spcPct val="50000"/>
              </a:spcBef>
            </a:pPr>
            <a:r>
              <a:rPr lang="en-US" altLang="en-US" dirty="0" smtClean="0">
                <a:latin typeface="Nyala" pitchFamily="2" charset="0"/>
              </a:rPr>
              <a:t>Male= </a:t>
            </a:r>
            <a:endParaRPr lang="en-US" altLang="en-US" dirty="0">
              <a:latin typeface="Nyala" pitchFamily="2" charset="0"/>
            </a:endParaRPr>
          </a:p>
        </p:txBody>
      </p:sp>
    </p:spTree>
    <p:extLst>
      <p:ext uri="{BB962C8B-B14F-4D97-AF65-F5344CB8AC3E}">
        <p14:creationId xmlns:p14="http://schemas.microsoft.com/office/powerpoint/2010/main" val="139514035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title"/>
          </p:nvPr>
        </p:nvSpPr>
        <p:spPr>
          <a:xfrm>
            <a:off x="187753" y="423489"/>
            <a:ext cx="8246070" cy="610821"/>
          </a:xfrm>
        </p:spPr>
        <p:txBody>
          <a:bodyPr>
            <a:normAutofit fontScale="90000"/>
          </a:bodyPr>
          <a:lstStyle/>
          <a:p>
            <a:pPr fontAlgn="auto">
              <a:spcAft>
                <a:spcPts val="0"/>
              </a:spcAft>
              <a:defRPr/>
            </a:pPr>
            <a:r>
              <a:rPr lang="tr-TR" altLang="en-US" dirty="0" smtClean="0">
                <a:latin typeface="Nyala" pitchFamily="2" charset="0"/>
              </a:rPr>
              <a:t>Classification</a:t>
            </a:r>
          </a:p>
        </p:txBody>
      </p:sp>
      <p:pic>
        <p:nvPicPr>
          <p:cNvPr id="14541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5296003" y="1510541"/>
            <a:ext cx="3761269" cy="3424238"/>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sp>
        <p:nvSpPr>
          <p:cNvPr id="2" name="Slide Number Placeholder 1"/>
          <p:cNvSpPr>
            <a:spLocks noGrp="1"/>
          </p:cNvSpPr>
          <p:nvPr>
            <p:ph type="sldNum" sz="quarter" idx="12"/>
          </p:nvPr>
        </p:nvSpPr>
        <p:spPr/>
        <p:txBody>
          <a:bodyPr/>
          <a:lstStyle/>
          <a:p>
            <a:pPr>
              <a:defRPr/>
            </a:pPr>
            <a:fld id="{35ADD6E5-CBD8-44C1-B361-BF81161618D7}" type="slidenum">
              <a:rPr lang="en-US"/>
              <a:pPr>
                <a:defRPr/>
              </a:pPr>
              <a:t>13</a:t>
            </a:fld>
            <a:endParaRPr lang="en-US"/>
          </a:p>
        </p:txBody>
      </p:sp>
      <p:sp>
        <p:nvSpPr>
          <p:cNvPr id="145412" name="Rectangle 4"/>
          <p:cNvSpPr>
            <a:spLocks noGrp="1" noChangeArrowheads="1"/>
          </p:cNvSpPr>
          <p:nvPr>
            <p:ph type="body" sz="half" idx="4294967295"/>
          </p:nvPr>
        </p:nvSpPr>
        <p:spPr>
          <a:xfrm>
            <a:off x="0" y="1325592"/>
            <a:ext cx="5391150" cy="2452480"/>
          </a:xfrm>
        </p:spPr>
        <p:txBody>
          <a:bodyPr>
            <a:normAutofit/>
          </a:bodyPr>
          <a:lstStyle/>
          <a:p>
            <a:pPr fontAlgn="auto">
              <a:lnSpc>
                <a:spcPct val="90000"/>
              </a:lnSpc>
              <a:spcBef>
                <a:spcPts val="0"/>
              </a:spcBef>
              <a:spcAft>
                <a:spcPts val="0"/>
              </a:spcAft>
              <a:defRPr/>
            </a:pPr>
            <a:r>
              <a:rPr lang="tr-TR" sz="2000" dirty="0" smtClean="0">
                <a:latin typeface="Nyala" pitchFamily="2" charset="0"/>
              </a:rPr>
              <a:t>Example: Credit scoring</a:t>
            </a:r>
          </a:p>
          <a:p>
            <a:pPr marL="579438" lvl="1" indent="-342900" fontAlgn="auto">
              <a:lnSpc>
                <a:spcPct val="90000"/>
              </a:lnSpc>
              <a:spcBef>
                <a:spcPts val="0"/>
              </a:spcBef>
              <a:spcAft>
                <a:spcPts val="0"/>
              </a:spcAft>
              <a:buFont typeface="Wingdings" pitchFamily="2" charset="2"/>
              <a:buChar char="§"/>
              <a:defRPr/>
            </a:pPr>
            <a:r>
              <a:rPr lang="en-US" sz="2000" dirty="0" smtClean="0">
                <a:latin typeface="Nyala" pitchFamily="2" charset="0"/>
              </a:rPr>
              <a:t> </a:t>
            </a:r>
            <a:r>
              <a:rPr lang="tr-TR" sz="2000" dirty="0" smtClean="0">
                <a:latin typeface="Nyala" pitchFamily="2" charset="0"/>
              </a:rPr>
              <a:t>Differentiating between low-risk </a:t>
            </a:r>
            <a:r>
              <a:rPr lang="en-US" sz="2000" dirty="0" smtClean="0">
                <a:latin typeface="Nyala" pitchFamily="2" charset="0"/>
              </a:rPr>
              <a:t>&amp; </a:t>
            </a:r>
            <a:r>
              <a:rPr lang="tr-TR" sz="2000" dirty="0" smtClean="0">
                <a:latin typeface="Nyala" pitchFamily="2" charset="0"/>
              </a:rPr>
              <a:t>high-risk customers from their income </a:t>
            </a:r>
            <a:r>
              <a:rPr lang="en-US" sz="2000" dirty="0" smtClean="0">
                <a:latin typeface="Nyala" pitchFamily="2" charset="0"/>
              </a:rPr>
              <a:t>&amp;</a:t>
            </a:r>
            <a:r>
              <a:rPr lang="tr-TR" sz="2000" dirty="0" smtClean="0">
                <a:latin typeface="Nyala" pitchFamily="2" charset="0"/>
              </a:rPr>
              <a:t> savings</a:t>
            </a:r>
            <a:r>
              <a:rPr lang="en-US" sz="2000" dirty="0" smtClean="0">
                <a:latin typeface="Nyala" pitchFamily="2" charset="0"/>
              </a:rPr>
              <a:t>.</a:t>
            </a:r>
            <a:endParaRPr lang="tr-TR" sz="2000" dirty="0" smtClean="0">
              <a:latin typeface="Nyala" pitchFamily="2" charset="0"/>
            </a:endParaRPr>
          </a:p>
        </p:txBody>
      </p:sp>
      <p:sp>
        <p:nvSpPr>
          <p:cNvPr id="145413" name="Rectangle 5"/>
          <p:cNvSpPr>
            <a:spLocks noChangeArrowheads="1"/>
          </p:cNvSpPr>
          <p:nvPr/>
        </p:nvSpPr>
        <p:spPr bwMode="auto">
          <a:xfrm>
            <a:off x="-74035" y="2319174"/>
            <a:ext cx="83677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pPr>
            <a:r>
              <a:rPr lang="en-US" altLang="en-US" dirty="0" smtClean="0">
                <a:solidFill>
                  <a:srgbClr val="3333FF"/>
                </a:solidFill>
                <a:latin typeface="Nyala" pitchFamily="2" charset="0"/>
              </a:rPr>
              <a:t> </a:t>
            </a:r>
            <a:r>
              <a:rPr lang="tr-TR" altLang="en-US" dirty="0" smtClean="0">
                <a:solidFill>
                  <a:srgbClr val="3333FF"/>
                </a:solidFill>
                <a:latin typeface="Nyala" pitchFamily="2" charset="0"/>
              </a:rPr>
              <a:t>Discriminant</a:t>
            </a:r>
            <a:r>
              <a:rPr lang="tr-TR" altLang="en-US" dirty="0">
                <a:solidFill>
                  <a:srgbClr val="3333FF"/>
                </a:solidFill>
                <a:latin typeface="Nyala" pitchFamily="2" charset="0"/>
              </a:rPr>
              <a:t>:</a:t>
            </a:r>
            <a:r>
              <a:rPr lang="tr-TR" altLang="en-US" dirty="0">
                <a:latin typeface="Nyala" pitchFamily="2" charset="0"/>
              </a:rPr>
              <a:t> IF income &gt; θ</a:t>
            </a:r>
            <a:r>
              <a:rPr lang="tr-TR" altLang="en-US" baseline="-25000" dirty="0">
                <a:latin typeface="Nyala" pitchFamily="2" charset="0"/>
              </a:rPr>
              <a:t>1</a:t>
            </a:r>
            <a:r>
              <a:rPr lang="tr-TR" altLang="en-US" dirty="0">
                <a:latin typeface="Nyala" pitchFamily="2" charset="0"/>
              </a:rPr>
              <a:t> AND savings &gt; θ</a:t>
            </a:r>
            <a:r>
              <a:rPr lang="tr-TR" altLang="en-US" baseline="-25000" dirty="0">
                <a:latin typeface="Nyala" pitchFamily="2" charset="0"/>
              </a:rPr>
              <a:t>2</a:t>
            </a:r>
            <a:r>
              <a:rPr lang="en-US" altLang="en-US" baseline="-25000" dirty="0">
                <a:latin typeface="Nyala" pitchFamily="2" charset="0"/>
              </a:rPr>
              <a:t> </a:t>
            </a:r>
            <a:r>
              <a:rPr lang="tr-TR" altLang="en-US" dirty="0">
                <a:latin typeface="Nyala" pitchFamily="2" charset="0"/>
              </a:rPr>
              <a:t>THEN </a:t>
            </a:r>
            <a:endParaRPr lang="tr-TR" altLang="en-US" sz="3200" dirty="0">
              <a:latin typeface="Nyala" pitchFamily="2" charset="0"/>
            </a:endParaRPr>
          </a:p>
          <a:p>
            <a:pPr marL="342900" indent="-342900">
              <a:lnSpc>
                <a:spcPct val="90000"/>
              </a:lnSpc>
            </a:pPr>
            <a:r>
              <a:rPr lang="tr-TR" altLang="en-US" sz="3200" dirty="0">
                <a:latin typeface="Nyala" pitchFamily="2" charset="0"/>
              </a:rPr>
              <a:t>			</a:t>
            </a:r>
            <a:r>
              <a:rPr lang="en-US" altLang="en-US" sz="3200" dirty="0">
                <a:latin typeface="Nyala" pitchFamily="2" charset="0"/>
              </a:rPr>
              <a:t> 	</a:t>
            </a:r>
            <a:r>
              <a:rPr lang="en-US" altLang="en-US" b="1" dirty="0">
                <a:solidFill>
                  <a:srgbClr val="FF33CC"/>
                </a:solidFill>
                <a:latin typeface="Nyala" pitchFamily="2" charset="0"/>
              </a:rPr>
              <a:t>L</a:t>
            </a:r>
            <a:r>
              <a:rPr lang="tr-TR" altLang="en-US" b="1" dirty="0" smtClean="0">
                <a:solidFill>
                  <a:srgbClr val="FF33CC"/>
                </a:solidFill>
                <a:latin typeface="Nyala" pitchFamily="2" charset="0"/>
              </a:rPr>
              <a:t>ow-risk </a:t>
            </a:r>
            <a:endParaRPr lang="en-US" altLang="en-US" b="1" dirty="0">
              <a:solidFill>
                <a:srgbClr val="FF33CC"/>
              </a:solidFill>
              <a:latin typeface="Nyala" pitchFamily="2" charset="0"/>
            </a:endParaRPr>
          </a:p>
          <a:p>
            <a:pPr marL="342900" indent="-342900">
              <a:lnSpc>
                <a:spcPct val="90000"/>
              </a:lnSpc>
            </a:pPr>
            <a:r>
              <a:rPr lang="en-US" altLang="en-US" dirty="0">
                <a:solidFill>
                  <a:srgbClr val="FF33CC"/>
                </a:solidFill>
                <a:latin typeface="Nyala" pitchFamily="2" charset="0"/>
              </a:rPr>
              <a:t>			</a:t>
            </a:r>
            <a:r>
              <a:rPr lang="tr-TR" altLang="en-US" dirty="0">
                <a:latin typeface="Nyala" pitchFamily="2" charset="0"/>
              </a:rPr>
              <a:t>ELSE </a:t>
            </a:r>
            <a:endParaRPr lang="en-US" altLang="en-US" dirty="0">
              <a:latin typeface="Nyala" pitchFamily="2" charset="0"/>
            </a:endParaRPr>
          </a:p>
          <a:p>
            <a:pPr marL="342900" indent="-342900">
              <a:lnSpc>
                <a:spcPct val="90000"/>
              </a:lnSpc>
            </a:pPr>
            <a:r>
              <a:rPr lang="en-US" altLang="en-US" dirty="0">
                <a:solidFill>
                  <a:srgbClr val="FF0000"/>
                </a:solidFill>
                <a:latin typeface="Nyala" pitchFamily="2" charset="0"/>
              </a:rPr>
              <a:t>				</a:t>
            </a:r>
            <a:r>
              <a:rPr lang="en-US" altLang="en-US" b="1" dirty="0">
                <a:solidFill>
                  <a:srgbClr val="FF0000"/>
                </a:solidFill>
                <a:latin typeface="Nyala" pitchFamily="2" charset="0"/>
              </a:rPr>
              <a:t>H</a:t>
            </a:r>
            <a:r>
              <a:rPr lang="tr-TR" altLang="en-US" b="1" dirty="0" smtClean="0">
                <a:solidFill>
                  <a:srgbClr val="FF0000"/>
                </a:solidFill>
                <a:latin typeface="Nyala" pitchFamily="2" charset="0"/>
              </a:rPr>
              <a:t>igh-risk</a:t>
            </a:r>
            <a:endParaRPr lang="tr-TR" altLang="en-US" b="1" dirty="0">
              <a:solidFill>
                <a:srgbClr val="FF0000"/>
              </a:solidFill>
              <a:latin typeface="Nyala" pitchFamily="2" charset="0"/>
            </a:endParaRPr>
          </a:p>
        </p:txBody>
      </p:sp>
      <p:sp>
        <p:nvSpPr>
          <p:cNvPr id="3" name="Rectangle 2"/>
          <p:cNvSpPr/>
          <p:nvPr/>
        </p:nvSpPr>
        <p:spPr>
          <a:xfrm>
            <a:off x="85411" y="3673222"/>
            <a:ext cx="4572000" cy="1477328"/>
          </a:xfrm>
          <a:prstGeom prst="rect">
            <a:avLst/>
          </a:prstGeom>
        </p:spPr>
        <p:txBody>
          <a:bodyPr>
            <a:spAutoFit/>
          </a:bodyPr>
          <a:lstStyle/>
          <a:p>
            <a:pPr marL="342900" lvl="0" indent="-342900">
              <a:lnSpc>
                <a:spcPct val="90000"/>
              </a:lnSpc>
              <a:buFont typeface="Arial" pitchFamily="34" charset="0"/>
              <a:buChar char="•"/>
              <a:defRPr/>
            </a:pPr>
            <a:r>
              <a:rPr lang="tr-TR" sz="2000" dirty="0" smtClean="0">
                <a:solidFill>
                  <a:prstClr val="black"/>
                </a:solidFill>
                <a:latin typeface="Nyala" pitchFamily="2" charset="0"/>
              </a:rPr>
              <a:t>Applications</a:t>
            </a:r>
            <a:r>
              <a:rPr lang="en-US" sz="2000" dirty="0" smtClean="0">
                <a:solidFill>
                  <a:prstClr val="black"/>
                </a:solidFill>
                <a:latin typeface="Nyala" pitchFamily="2" charset="0"/>
              </a:rPr>
              <a:t> </a:t>
            </a:r>
            <a:r>
              <a:rPr lang="en-US" sz="2000" dirty="0">
                <a:solidFill>
                  <a:prstClr val="black"/>
                </a:solidFill>
                <a:latin typeface="Nyala" pitchFamily="2" charset="0"/>
              </a:rPr>
              <a:t>of classification</a:t>
            </a:r>
          </a:p>
          <a:p>
            <a:pPr marL="971550" lvl="2" indent="-342900">
              <a:lnSpc>
                <a:spcPct val="90000"/>
              </a:lnSpc>
              <a:buFont typeface="Wingdings 2" pitchFamily="18" charset="2"/>
              <a:buChar char="h"/>
              <a:defRPr/>
            </a:pPr>
            <a:r>
              <a:rPr lang="en-US" sz="1600" dirty="0">
                <a:solidFill>
                  <a:prstClr val="black"/>
                </a:solidFill>
                <a:latin typeface="Nyala" pitchFamily="2" charset="0"/>
              </a:rPr>
              <a:t> Image classification</a:t>
            </a:r>
          </a:p>
          <a:p>
            <a:pPr marL="971550" lvl="2" indent="-342900">
              <a:lnSpc>
                <a:spcPct val="90000"/>
              </a:lnSpc>
              <a:buFont typeface="Wingdings 2" pitchFamily="18" charset="2"/>
              <a:buChar char="h"/>
              <a:defRPr/>
            </a:pPr>
            <a:r>
              <a:rPr lang="en-US" sz="1600" dirty="0">
                <a:solidFill>
                  <a:prstClr val="black"/>
                </a:solidFill>
                <a:latin typeface="Nyala" pitchFamily="2" charset="0"/>
              </a:rPr>
              <a:t> Sentiment analysis</a:t>
            </a:r>
          </a:p>
          <a:p>
            <a:pPr marL="971550" lvl="2" indent="-342900">
              <a:lnSpc>
                <a:spcPct val="90000"/>
              </a:lnSpc>
              <a:buFont typeface="Wingdings 2" pitchFamily="18" charset="2"/>
              <a:buChar char="h"/>
              <a:defRPr/>
            </a:pPr>
            <a:r>
              <a:rPr lang="en-US" sz="1600" dirty="0">
                <a:solidFill>
                  <a:prstClr val="black"/>
                </a:solidFill>
                <a:latin typeface="Nyala" pitchFamily="2" charset="0"/>
              </a:rPr>
              <a:t> Fraud detection</a:t>
            </a:r>
          </a:p>
          <a:p>
            <a:pPr marL="971550" lvl="2" indent="-342900">
              <a:lnSpc>
                <a:spcPct val="90000"/>
              </a:lnSpc>
              <a:buFont typeface="Wingdings 2" pitchFamily="18" charset="2"/>
              <a:buChar char="h"/>
              <a:defRPr/>
            </a:pPr>
            <a:r>
              <a:rPr lang="en-US" sz="1600" dirty="0">
                <a:solidFill>
                  <a:prstClr val="black"/>
                </a:solidFill>
                <a:latin typeface="Nyala" pitchFamily="2" charset="0"/>
              </a:rPr>
              <a:t> Spam filtering</a:t>
            </a:r>
          </a:p>
          <a:p>
            <a:pPr marL="971550" lvl="2" indent="-342900">
              <a:lnSpc>
                <a:spcPct val="90000"/>
              </a:lnSpc>
              <a:buFont typeface="Wingdings 2" pitchFamily="18" charset="2"/>
              <a:buChar char="h"/>
              <a:defRPr/>
            </a:pPr>
            <a:r>
              <a:rPr lang="en-US" sz="1600" dirty="0">
                <a:solidFill>
                  <a:prstClr val="black"/>
                </a:solidFill>
                <a:latin typeface="Nyala" pitchFamily="2" charset="0"/>
              </a:rPr>
              <a:t> Medical diagnosis</a:t>
            </a:r>
            <a:endParaRPr lang="en-US" dirty="0"/>
          </a:p>
        </p:txBody>
      </p:sp>
    </p:spTree>
    <p:extLst>
      <p:ext uri="{BB962C8B-B14F-4D97-AF65-F5344CB8AC3E}">
        <p14:creationId xmlns:p14="http://schemas.microsoft.com/office/powerpoint/2010/main" val="29030479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1" y="137996"/>
            <a:ext cx="7940659" cy="916230"/>
          </a:xfrm>
        </p:spPr>
        <p:txBody>
          <a:bodyPr>
            <a:normAutofit/>
          </a:bodyPr>
          <a:lstStyle/>
          <a:p>
            <a:r>
              <a:rPr lang="tr-TR" altLang="en-US" dirty="0" smtClean="0">
                <a:latin typeface="Nyala" pitchFamily="2" charset="0"/>
              </a:rPr>
              <a:t>Face Recognition</a:t>
            </a:r>
          </a:p>
        </p:txBody>
      </p:sp>
      <p:sp>
        <p:nvSpPr>
          <p:cNvPr id="2" name="Slide Number Placeholder 1"/>
          <p:cNvSpPr>
            <a:spLocks noGrp="1"/>
          </p:cNvSpPr>
          <p:nvPr>
            <p:ph type="sldNum" sz="quarter" idx="12"/>
          </p:nvPr>
        </p:nvSpPr>
        <p:spPr/>
        <p:txBody>
          <a:bodyPr/>
          <a:lstStyle/>
          <a:p>
            <a:pPr>
              <a:defRPr/>
            </a:pPr>
            <a:fld id="{61A2D4A6-2350-4FA2-8DA6-EE8D9CB149FD}" type="slidenum">
              <a:rPr lang="en-US"/>
              <a:pPr>
                <a:defRPr/>
              </a:pPr>
              <a:t>14</a:t>
            </a:fld>
            <a:endParaRPr lang="en-US"/>
          </a:p>
        </p:txBody>
      </p:sp>
      <p:pic>
        <p:nvPicPr>
          <p:cNvPr id="12291" name="Picture 3" descr="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538" y="2428875"/>
            <a:ext cx="876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0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428875"/>
            <a:ext cx="876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descr="0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663" y="2428875"/>
            <a:ext cx="876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0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725" y="2428875"/>
            <a:ext cx="876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0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4138" y="3933825"/>
            <a:ext cx="876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0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3943350"/>
            <a:ext cx="876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9" descr="10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0263" y="3952875"/>
            <a:ext cx="876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0" descr="3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8325" y="3952875"/>
            <a:ext cx="8763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Text Box 11"/>
          <p:cNvSpPr txBox="1">
            <a:spLocks noChangeArrowheads="1"/>
          </p:cNvSpPr>
          <p:nvPr/>
        </p:nvSpPr>
        <p:spPr bwMode="auto">
          <a:xfrm>
            <a:off x="0" y="1197858"/>
            <a:ext cx="8305800" cy="1261884"/>
          </a:xfrm>
          <a:prstGeom prst="rect">
            <a:avLst/>
          </a:prstGeom>
          <a:noFill/>
          <a:ln w="9525">
            <a:noFill/>
            <a:miter lim="800000"/>
            <a:headEnd/>
            <a:tailEnd/>
          </a:ln>
        </p:spPr>
        <p:txBody>
          <a:bodyPr>
            <a:spAutoFit/>
          </a:bodyPr>
          <a:lstStyle/>
          <a:p>
            <a:pPr marL="166688" indent="-166688">
              <a:buFont typeface="Arial" pitchFamily="34" charset="0"/>
              <a:buChar char="•"/>
              <a:defRPr/>
            </a:pPr>
            <a:r>
              <a:rPr lang="en-GB" sz="2400" b="1" dirty="0">
                <a:latin typeface="Nyala" pitchFamily="2" charset="0"/>
              </a:rPr>
              <a:t>Learning</a:t>
            </a:r>
            <a:r>
              <a:rPr lang="en-GB" sz="2400" dirty="0">
                <a:latin typeface="Nyala" pitchFamily="2" charset="0"/>
              </a:rPr>
              <a:t>: it is training (adaptation) from data </a:t>
            </a:r>
            <a:r>
              <a:rPr lang="en-GB" sz="2400" dirty="0" smtClean="0">
                <a:latin typeface="Nyala" pitchFamily="2" charset="0"/>
              </a:rPr>
              <a:t>set.</a:t>
            </a:r>
            <a:endParaRPr lang="en-GB" sz="1600" dirty="0">
              <a:latin typeface="Nyala" pitchFamily="2" charset="0"/>
            </a:endParaRPr>
          </a:p>
          <a:p>
            <a:pPr marL="800100" lvl="1" indent="-342900">
              <a:buFont typeface="Wingdings" pitchFamily="2" charset="2"/>
              <a:buChar char="ü"/>
              <a:defRPr/>
            </a:pPr>
            <a:r>
              <a:rPr lang="en-GB" sz="2400" dirty="0" smtClean="0">
                <a:latin typeface="Nyala" pitchFamily="2" charset="0"/>
              </a:rPr>
              <a:t>T</a:t>
            </a:r>
            <a:r>
              <a:rPr lang="tr-TR" sz="2400" dirty="0">
                <a:latin typeface="Nyala" pitchFamily="2" charset="0"/>
              </a:rPr>
              <a:t>raining examples of a </a:t>
            </a:r>
            <a:r>
              <a:rPr lang="tr-TR" sz="2400" dirty="0" smtClean="0">
                <a:latin typeface="Nyala" pitchFamily="2" charset="0"/>
              </a:rPr>
              <a:t>person</a:t>
            </a:r>
            <a:r>
              <a:rPr lang="en-US" sz="2400" dirty="0">
                <a:latin typeface="Nyala" pitchFamily="2" charset="0"/>
              </a:rPr>
              <a:t>:</a:t>
            </a:r>
            <a:endParaRPr lang="en-GB" sz="2400" dirty="0">
              <a:latin typeface="Nyala" pitchFamily="2" charset="0"/>
            </a:endParaRPr>
          </a:p>
          <a:p>
            <a:pPr>
              <a:defRPr/>
            </a:pPr>
            <a:endParaRPr lang="tr-TR" sz="2800" dirty="0">
              <a:latin typeface="Nyala" pitchFamily="2" charset="0"/>
            </a:endParaRPr>
          </a:p>
        </p:txBody>
      </p:sp>
      <p:sp>
        <p:nvSpPr>
          <p:cNvPr id="12300" name="Text Box 12"/>
          <p:cNvSpPr txBox="1">
            <a:spLocks noChangeArrowheads="1"/>
          </p:cNvSpPr>
          <p:nvPr/>
        </p:nvSpPr>
        <p:spPr bwMode="auto">
          <a:xfrm>
            <a:off x="496887" y="3375165"/>
            <a:ext cx="2455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342900" indent="-342900" eaLnBrk="1" hangingPunct="1">
              <a:buFont typeface="Wingdings" pitchFamily="2" charset="2"/>
              <a:buChar char="ü"/>
            </a:pPr>
            <a:r>
              <a:rPr lang="tr-TR" altLang="en-US" dirty="0">
                <a:latin typeface="Lucida Bright" pitchFamily="18" charset="0"/>
              </a:rPr>
              <a:t>Test </a:t>
            </a:r>
            <a:r>
              <a:rPr lang="tr-TR" altLang="en-US" dirty="0" smtClean="0">
                <a:latin typeface="Lucida Bright" pitchFamily="18" charset="0"/>
              </a:rPr>
              <a:t>images</a:t>
            </a:r>
            <a:r>
              <a:rPr lang="en-US" altLang="en-US" dirty="0" smtClean="0">
                <a:latin typeface="Lucida Bright" pitchFamily="18" charset="0"/>
              </a:rPr>
              <a:t>:</a:t>
            </a:r>
            <a:endParaRPr lang="tr-TR" altLang="en-US" dirty="0">
              <a:latin typeface="Lucida Bright" pitchFamily="18" charset="0"/>
            </a:endParaRPr>
          </a:p>
        </p:txBody>
      </p:sp>
      <p:sp>
        <p:nvSpPr>
          <p:cNvPr id="13" name="Rectangle 12"/>
          <p:cNvSpPr>
            <a:spLocks noChangeArrowheads="1"/>
          </p:cNvSpPr>
          <p:nvPr/>
        </p:nvSpPr>
        <p:spPr bwMode="auto">
          <a:xfrm>
            <a:off x="5600700" y="1702463"/>
            <a:ext cx="3467100" cy="225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34950" lvl="1" indent="-234950">
              <a:lnSpc>
                <a:spcPct val="90000"/>
              </a:lnSpc>
              <a:buFont typeface="Arial" charset="0"/>
              <a:buChar char="•"/>
            </a:pPr>
            <a:r>
              <a:rPr lang="tr-TR" altLang="en-US" sz="2600" dirty="0">
                <a:latin typeface="Nyala" pitchFamily="2" charset="0"/>
              </a:rPr>
              <a:t>Face recognition</a:t>
            </a:r>
            <a:r>
              <a:rPr lang="en-US" altLang="en-US" sz="2600" dirty="0">
                <a:latin typeface="Nyala" pitchFamily="2" charset="0"/>
              </a:rPr>
              <a:t> is challenging because of the effect of facial expression, </a:t>
            </a:r>
            <a:r>
              <a:rPr lang="tr-TR" altLang="en-US" sz="2600" dirty="0">
                <a:latin typeface="Nyala" pitchFamily="2" charset="0"/>
              </a:rPr>
              <a:t> lighting, occlusion, make-up, hair style</a:t>
            </a:r>
            <a:r>
              <a:rPr lang="en-US" altLang="en-US" sz="2600" dirty="0">
                <a:latin typeface="Nyala" pitchFamily="2" charset="0"/>
              </a:rPr>
              <a:t>, etc.</a:t>
            </a:r>
            <a:r>
              <a:rPr lang="tr-TR" altLang="en-US" sz="2600" dirty="0">
                <a:latin typeface="Nyala" pitchFamily="2" charset="0"/>
              </a:rPr>
              <a:t> </a:t>
            </a:r>
          </a:p>
        </p:txBody>
      </p:sp>
    </p:spTree>
    <p:extLst>
      <p:ext uri="{BB962C8B-B14F-4D97-AF65-F5344CB8AC3E}">
        <p14:creationId xmlns:p14="http://schemas.microsoft.com/office/powerpoint/2010/main" val="15276827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fontAlgn="auto">
              <a:spcAft>
                <a:spcPts val="0"/>
              </a:spcAft>
              <a:defRPr/>
            </a:pPr>
            <a:r>
              <a:rPr lang="en-US" altLang="en-US" b="1" dirty="0" smtClean="0">
                <a:latin typeface="Nyala" pitchFamily="2" charset="0"/>
              </a:rPr>
              <a:t>Types of Learning</a:t>
            </a:r>
          </a:p>
        </p:txBody>
      </p:sp>
      <p:sp>
        <p:nvSpPr>
          <p:cNvPr id="41987" name="Rectangle 3"/>
          <p:cNvSpPr>
            <a:spLocks noGrp="1" noChangeArrowheads="1"/>
          </p:cNvSpPr>
          <p:nvPr>
            <p:ph idx="1"/>
          </p:nvPr>
        </p:nvSpPr>
        <p:spPr>
          <a:xfrm>
            <a:off x="0" y="1230840"/>
            <a:ext cx="8925339" cy="3649273"/>
          </a:xfrm>
        </p:spPr>
        <p:txBody>
          <a:bodyPr>
            <a:noAutofit/>
          </a:bodyPr>
          <a:lstStyle/>
          <a:p>
            <a:pPr fontAlgn="auto">
              <a:spcBef>
                <a:spcPts val="0"/>
              </a:spcBef>
              <a:spcAft>
                <a:spcPts val="0"/>
              </a:spcAft>
              <a:buFont typeface="Wingdings 2" pitchFamily="18" charset="2"/>
              <a:buChar char="E"/>
              <a:defRPr/>
            </a:pPr>
            <a:r>
              <a:rPr lang="en-US" sz="2000" b="1" dirty="0" smtClean="0">
                <a:latin typeface="Nyala" pitchFamily="2" charset="0"/>
                <a:cs typeface="Times New Roman" pitchFamily="18" charset="0"/>
              </a:rPr>
              <a:t>Supervised learning:</a:t>
            </a:r>
            <a:r>
              <a:rPr lang="en-US" sz="2000" dirty="0" smtClean="0">
                <a:latin typeface="Nyala" pitchFamily="2" charset="0"/>
                <a:cs typeface="Times New Roman" pitchFamily="18" charset="0"/>
              </a:rPr>
              <a:t> occurs where a set of input/output pairs are explicitly presented to the agent by a teacher.</a:t>
            </a:r>
          </a:p>
          <a:p>
            <a:pPr marL="446088" lvl="1" fontAlgn="auto">
              <a:spcBef>
                <a:spcPts val="0"/>
              </a:spcBef>
              <a:spcAft>
                <a:spcPts val="0"/>
              </a:spcAft>
              <a:buFont typeface="Wingdings" pitchFamily="2" charset="2"/>
              <a:buChar char="F"/>
              <a:defRPr/>
            </a:pPr>
            <a:r>
              <a:rPr lang="en-US" sz="1800" dirty="0" smtClean="0">
                <a:latin typeface="Nyala" pitchFamily="2" charset="0"/>
                <a:cs typeface="Times New Roman" pitchFamily="18" charset="0"/>
              </a:rPr>
              <a:t>The teacher provides a category label for each pattern in a training set,  then the learning algorithm finds a rule that does a good job of predicting the output associated with a new input. </a:t>
            </a:r>
          </a:p>
          <a:p>
            <a:pPr fontAlgn="auto">
              <a:spcBef>
                <a:spcPts val="0"/>
              </a:spcBef>
              <a:spcAft>
                <a:spcPts val="0"/>
              </a:spcAft>
              <a:buFont typeface="Wingdings 2" pitchFamily="18" charset="2"/>
              <a:buChar char="E"/>
              <a:defRPr/>
            </a:pPr>
            <a:r>
              <a:rPr lang="en-US" sz="2000" b="1" dirty="0" smtClean="0">
                <a:latin typeface="Nyala" pitchFamily="2" charset="0"/>
                <a:cs typeface="Times New Roman" pitchFamily="18" charset="0"/>
              </a:rPr>
              <a:t>Unsupervised learning:</a:t>
            </a:r>
            <a:r>
              <a:rPr lang="en-US" sz="2000" dirty="0" smtClean="0">
                <a:latin typeface="Nyala" pitchFamily="2" charset="0"/>
                <a:cs typeface="Times New Roman" pitchFamily="18" charset="0"/>
              </a:rPr>
              <a:t> Learning when there is no information about what the correct outputs are. </a:t>
            </a:r>
          </a:p>
          <a:p>
            <a:pPr marL="446088" lvl="1" fontAlgn="auto">
              <a:spcBef>
                <a:spcPts val="0"/>
              </a:spcBef>
              <a:spcAft>
                <a:spcPts val="0"/>
              </a:spcAft>
              <a:buFont typeface="Wingdings" pitchFamily="2" charset="2"/>
              <a:buChar char="F"/>
              <a:defRPr/>
            </a:pPr>
            <a:r>
              <a:rPr lang="en-US" sz="1800" dirty="0" smtClean="0">
                <a:latin typeface="Nyala" pitchFamily="2" charset="0"/>
                <a:cs typeface="Times New Roman" pitchFamily="18" charset="0"/>
              </a:rPr>
              <a:t>In unsupervised learning or clustering there is no explicit teacher, the system forms clusters or natural groupings of the input patterns.</a:t>
            </a:r>
          </a:p>
          <a:p>
            <a:pPr marL="285750" lvl="1">
              <a:spcBef>
                <a:spcPts val="0"/>
              </a:spcBef>
              <a:buFont typeface="Wingdings 2" pitchFamily="18" charset="2"/>
              <a:buChar char="E"/>
              <a:defRPr/>
            </a:pPr>
            <a:r>
              <a:rPr lang="en-US" sz="2000" b="1" dirty="0" smtClean="0">
                <a:latin typeface="Nyala" pitchFamily="2" charset="0"/>
                <a:cs typeface="Times New Roman" pitchFamily="18" charset="0"/>
              </a:rPr>
              <a:t>Reinforcement learning: </a:t>
            </a:r>
            <a:r>
              <a:rPr lang="en-US" sz="2000" dirty="0" smtClean="0">
                <a:latin typeface="Nyala" pitchFamily="2" charset="0"/>
                <a:cs typeface="Times New Roman" pitchFamily="18" charset="0"/>
              </a:rPr>
              <a:t>an agent interacting with the world makes observations, takes actions, &amp; is rewarded or punished; it should learn to choose actions in order to obtain a lot of reward. </a:t>
            </a:r>
          </a:p>
          <a:p>
            <a:pPr marL="560387" lvl="1" fontAlgn="auto">
              <a:spcBef>
                <a:spcPts val="0"/>
              </a:spcBef>
              <a:spcAft>
                <a:spcPts val="0"/>
              </a:spcAft>
              <a:buFont typeface="Wingdings" pitchFamily="2" charset="2"/>
              <a:buChar char="F"/>
              <a:defRPr/>
            </a:pPr>
            <a:r>
              <a:rPr lang="en-US" sz="1800" dirty="0" smtClean="0">
                <a:latin typeface="Nyala" pitchFamily="2" charset="0"/>
                <a:cs typeface="Times New Roman" pitchFamily="18" charset="0"/>
              </a:rPr>
              <a:t> The agent is given an evaluation of its action, but not told the correct action. Reward strengthens likelihood of its action. Typically, the environment is assumed to be stochastic.</a:t>
            </a:r>
          </a:p>
        </p:txBody>
      </p:sp>
      <p:sp>
        <p:nvSpPr>
          <p:cNvPr id="2" name="Slide Number Placeholder 1"/>
          <p:cNvSpPr>
            <a:spLocks noGrp="1"/>
          </p:cNvSpPr>
          <p:nvPr>
            <p:ph type="sldNum" sz="quarter" idx="12"/>
          </p:nvPr>
        </p:nvSpPr>
        <p:spPr/>
        <p:txBody>
          <a:bodyPr/>
          <a:lstStyle/>
          <a:p>
            <a:pPr>
              <a:defRPr/>
            </a:pPr>
            <a:fld id="{862B38FF-EFDC-442F-B01F-C7B8C64D41EE}" type="slidenum">
              <a:rPr lang="en-US"/>
              <a:pPr>
                <a:defRPr/>
              </a:pPr>
              <a:t>15</a:t>
            </a:fld>
            <a:endParaRPr lang="en-US"/>
          </a:p>
        </p:txBody>
      </p:sp>
    </p:spTree>
    <p:extLst>
      <p:ext uri="{BB962C8B-B14F-4D97-AF65-F5344CB8AC3E}">
        <p14:creationId xmlns:p14="http://schemas.microsoft.com/office/powerpoint/2010/main" val="224679302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1000"/>
                                        <p:tgtEl>
                                          <p:spTgt spid="41987">
                                            <p:txEl>
                                              <p:pRg st="0" end="0"/>
                                            </p:txEl>
                                          </p:spTgt>
                                        </p:tgtEl>
                                      </p:cBhvr>
                                    </p:animEffect>
                                    <p:anim calcmode="lin" valueType="num">
                                      <p:cBhvr>
                                        <p:cTn id="8" dur="1000" fill="hold"/>
                                        <p:tgtEl>
                                          <p:spTgt spid="419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98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fade">
                                      <p:cBhvr>
                                        <p:cTn id="12" dur="1000"/>
                                        <p:tgtEl>
                                          <p:spTgt spid="41987">
                                            <p:txEl>
                                              <p:pRg st="1" end="1"/>
                                            </p:txEl>
                                          </p:spTgt>
                                        </p:tgtEl>
                                      </p:cBhvr>
                                    </p:animEffect>
                                    <p:anim calcmode="lin" valueType="num">
                                      <p:cBhvr>
                                        <p:cTn id="13" dur="1000" fill="hold"/>
                                        <p:tgtEl>
                                          <p:spTgt spid="4198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198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987">
                                            <p:txEl>
                                              <p:pRg st="2" end="2"/>
                                            </p:txEl>
                                          </p:spTgt>
                                        </p:tgtEl>
                                        <p:attrNameLst>
                                          <p:attrName>style.visibility</p:attrName>
                                        </p:attrNameLst>
                                      </p:cBhvr>
                                      <p:to>
                                        <p:strVal val="visible"/>
                                      </p:to>
                                    </p:set>
                                    <p:animEffect transition="in" filter="fade">
                                      <p:cBhvr>
                                        <p:cTn id="19" dur="1000"/>
                                        <p:tgtEl>
                                          <p:spTgt spid="41987">
                                            <p:txEl>
                                              <p:pRg st="2" end="2"/>
                                            </p:txEl>
                                          </p:spTgt>
                                        </p:tgtEl>
                                      </p:cBhvr>
                                    </p:animEffect>
                                    <p:anim calcmode="lin" valueType="num">
                                      <p:cBhvr>
                                        <p:cTn id="20" dur="1000" fill="hold"/>
                                        <p:tgtEl>
                                          <p:spTgt spid="4198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198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1987">
                                            <p:txEl>
                                              <p:pRg st="3" end="3"/>
                                            </p:txEl>
                                          </p:spTgt>
                                        </p:tgtEl>
                                        <p:attrNameLst>
                                          <p:attrName>style.visibility</p:attrName>
                                        </p:attrNameLst>
                                      </p:cBhvr>
                                      <p:to>
                                        <p:strVal val="visible"/>
                                      </p:to>
                                    </p:set>
                                    <p:animEffect transition="in" filter="fade">
                                      <p:cBhvr>
                                        <p:cTn id="24" dur="1000"/>
                                        <p:tgtEl>
                                          <p:spTgt spid="41987">
                                            <p:txEl>
                                              <p:pRg st="3" end="3"/>
                                            </p:txEl>
                                          </p:spTgt>
                                        </p:tgtEl>
                                      </p:cBhvr>
                                    </p:animEffect>
                                    <p:anim calcmode="lin" valueType="num">
                                      <p:cBhvr>
                                        <p:cTn id="25" dur="1000" fill="hold"/>
                                        <p:tgtEl>
                                          <p:spTgt spid="4198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19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1987">
                                            <p:txEl>
                                              <p:pRg st="4" end="4"/>
                                            </p:txEl>
                                          </p:spTgt>
                                        </p:tgtEl>
                                        <p:attrNameLst>
                                          <p:attrName>style.visibility</p:attrName>
                                        </p:attrNameLst>
                                      </p:cBhvr>
                                      <p:to>
                                        <p:strVal val="visible"/>
                                      </p:to>
                                    </p:set>
                                    <p:animEffect transition="in" filter="fade">
                                      <p:cBhvr>
                                        <p:cTn id="31" dur="1000"/>
                                        <p:tgtEl>
                                          <p:spTgt spid="41987">
                                            <p:txEl>
                                              <p:pRg st="4" end="4"/>
                                            </p:txEl>
                                          </p:spTgt>
                                        </p:tgtEl>
                                      </p:cBhvr>
                                    </p:animEffect>
                                    <p:anim calcmode="lin" valueType="num">
                                      <p:cBhvr>
                                        <p:cTn id="32" dur="1000" fill="hold"/>
                                        <p:tgtEl>
                                          <p:spTgt spid="41987">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1987">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1987">
                                            <p:txEl>
                                              <p:pRg st="5" end="5"/>
                                            </p:txEl>
                                          </p:spTgt>
                                        </p:tgtEl>
                                        <p:attrNameLst>
                                          <p:attrName>style.visibility</p:attrName>
                                        </p:attrNameLst>
                                      </p:cBhvr>
                                      <p:to>
                                        <p:strVal val="visible"/>
                                      </p:to>
                                    </p:set>
                                    <p:animEffect transition="in" filter="fade">
                                      <p:cBhvr>
                                        <p:cTn id="36" dur="1000"/>
                                        <p:tgtEl>
                                          <p:spTgt spid="41987">
                                            <p:txEl>
                                              <p:pRg st="5" end="5"/>
                                            </p:txEl>
                                          </p:spTgt>
                                        </p:tgtEl>
                                      </p:cBhvr>
                                    </p:animEffect>
                                    <p:anim calcmode="lin" valueType="num">
                                      <p:cBhvr>
                                        <p:cTn id="37" dur="1000" fill="hold"/>
                                        <p:tgtEl>
                                          <p:spTgt spid="41987">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4198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Nyala" pitchFamily="2" charset="0"/>
              </a:rPr>
              <a:t>Conti..</a:t>
            </a:r>
            <a:endParaRPr lang="en-US" dirty="0">
              <a:latin typeface="Nyala" pitchFamily="2" charset="0"/>
            </a:endParaRPr>
          </a:p>
        </p:txBody>
      </p:sp>
      <p:sp>
        <p:nvSpPr>
          <p:cNvPr id="3" name="Content Placeholder 2"/>
          <p:cNvSpPr>
            <a:spLocks noGrp="1"/>
          </p:cNvSpPr>
          <p:nvPr>
            <p:ph idx="1"/>
          </p:nvPr>
        </p:nvSpPr>
        <p:spPr>
          <a:xfrm>
            <a:off x="114652" y="1340171"/>
            <a:ext cx="8800747" cy="3359510"/>
          </a:xfrm>
        </p:spPr>
        <p:txBody>
          <a:bodyPr>
            <a:normAutofit fontScale="92500" lnSpcReduction="20000"/>
          </a:bodyPr>
          <a:lstStyle/>
          <a:p>
            <a:r>
              <a:rPr lang="en-US" dirty="0">
                <a:latin typeface="Nyala" pitchFamily="2" charset="0"/>
              </a:rPr>
              <a:t>L</a:t>
            </a:r>
            <a:r>
              <a:rPr lang="en-US" dirty="0" smtClean="0">
                <a:latin typeface="Nyala" pitchFamily="2" charset="0"/>
              </a:rPr>
              <a:t>earning </a:t>
            </a:r>
            <a:r>
              <a:rPr lang="en-US" dirty="0">
                <a:latin typeface="Nyala" pitchFamily="2" charset="0"/>
              </a:rPr>
              <a:t>is a two step process.</a:t>
            </a:r>
          </a:p>
          <a:p>
            <a:pPr lvl="2">
              <a:buFont typeface="Wingdings 2" pitchFamily="18" charset="2"/>
              <a:buChar char="h"/>
            </a:pPr>
            <a:r>
              <a:rPr lang="en-US" dirty="0" smtClean="0">
                <a:latin typeface="Nyala" pitchFamily="2" charset="0"/>
              </a:rPr>
              <a:t> </a:t>
            </a:r>
            <a:r>
              <a:rPr lang="en-US" b="1" dirty="0" smtClean="0">
                <a:latin typeface="Nyala" pitchFamily="2" charset="0"/>
              </a:rPr>
              <a:t>Model </a:t>
            </a:r>
            <a:r>
              <a:rPr lang="en-US" b="1" dirty="0">
                <a:latin typeface="Nyala" pitchFamily="2" charset="0"/>
              </a:rPr>
              <a:t>construction: </a:t>
            </a:r>
            <a:r>
              <a:rPr lang="en-US" dirty="0">
                <a:latin typeface="Nyala" pitchFamily="2" charset="0"/>
              </a:rPr>
              <a:t>The training set is used to create the model. The model is represented as classification rules, decision trees, or mathematical </a:t>
            </a:r>
            <a:r>
              <a:rPr lang="en-US" dirty="0" smtClean="0">
                <a:latin typeface="Nyala" pitchFamily="2" charset="0"/>
              </a:rPr>
              <a:t>formulae.</a:t>
            </a:r>
            <a:endParaRPr lang="en-US" dirty="0">
              <a:latin typeface="Nyala" pitchFamily="2" charset="0"/>
            </a:endParaRPr>
          </a:p>
          <a:p>
            <a:pPr lvl="4">
              <a:buFont typeface="Wingdings" pitchFamily="2" charset="2"/>
              <a:buChar char="["/>
            </a:pPr>
            <a:r>
              <a:rPr lang="en-US" dirty="0" smtClean="0">
                <a:latin typeface="Nyala" pitchFamily="2" charset="0"/>
              </a:rPr>
              <a:t> A </a:t>
            </a:r>
            <a:r>
              <a:rPr lang="en-US" dirty="0">
                <a:latin typeface="Nyala" pitchFamily="2" charset="0"/>
              </a:rPr>
              <a:t>training set is a set of problem instances (described as a set of properties and their values), together with a classification of the instance.</a:t>
            </a:r>
          </a:p>
          <a:p>
            <a:pPr lvl="2">
              <a:buFont typeface="Wingdings 2" pitchFamily="18" charset="2"/>
              <a:buChar char="h"/>
            </a:pPr>
            <a:r>
              <a:rPr lang="en-US" b="1" dirty="0" smtClean="0">
                <a:latin typeface="Nyala" pitchFamily="2" charset="0"/>
              </a:rPr>
              <a:t> Model </a:t>
            </a:r>
            <a:r>
              <a:rPr lang="en-US" b="1" dirty="0">
                <a:latin typeface="Nyala" pitchFamily="2" charset="0"/>
              </a:rPr>
              <a:t>evaluation and usage: </a:t>
            </a:r>
            <a:r>
              <a:rPr lang="en-US" dirty="0">
                <a:latin typeface="Nyala" pitchFamily="2" charset="0"/>
              </a:rPr>
              <a:t>the test set is used to see how well it works for classifying future or unknown </a:t>
            </a:r>
            <a:r>
              <a:rPr lang="en-US" dirty="0" smtClean="0">
                <a:latin typeface="Nyala" pitchFamily="2" charset="0"/>
              </a:rPr>
              <a:t>objects.</a:t>
            </a:r>
            <a:endParaRPr lang="en-US" dirty="0">
              <a:latin typeface="Nyala" pitchFamily="2" charset="0"/>
            </a:endParaRPr>
          </a:p>
          <a:p>
            <a:pPr lvl="4">
              <a:buFont typeface="Wingdings" pitchFamily="2" charset="2"/>
              <a:buChar char="["/>
            </a:pPr>
            <a:r>
              <a:rPr lang="en-US" dirty="0" smtClean="0">
                <a:latin typeface="Nyala" pitchFamily="2" charset="0"/>
              </a:rPr>
              <a:t> Test </a:t>
            </a:r>
            <a:r>
              <a:rPr lang="en-US" dirty="0">
                <a:latin typeface="Nyala" pitchFamily="2" charset="0"/>
              </a:rPr>
              <a:t>set is a set of instances and their classifications used to test the accuracy of a learned hypothesis. </a:t>
            </a:r>
          </a:p>
          <a:p>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16</a:t>
            </a:fld>
            <a:endParaRPr lang="en-US"/>
          </a:p>
        </p:txBody>
      </p:sp>
    </p:spTree>
    <p:extLst>
      <p:ext uri="{BB962C8B-B14F-4D97-AF65-F5344CB8AC3E}">
        <p14:creationId xmlns:p14="http://schemas.microsoft.com/office/powerpoint/2010/main" val="250521587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82883" y="171450"/>
            <a:ext cx="8077200" cy="571500"/>
          </a:xfrm>
          <a:noFill/>
        </p:spPr>
        <p:txBody>
          <a:bodyPr lIns="92075" tIns="46038" rIns="92075" bIns="46038">
            <a:normAutofit fontScale="90000"/>
          </a:bodyPr>
          <a:lstStyle/>
          <a:p>
            <a:r>
              <a:rPr lang="en-US" altLang="en-US" dirty="0" smtClean="0"/>
              <a:t>Step 1</a:t>
            </a:r>
            <a:r>
              <a:rPr lang="en-US" altLang="en-US" dirty="0" smtClean="0">
                <a:latin typeface="Nyala" pitchFamily="2" charset="0"/>
              </a:rPr>
              <a:t>: Model Construction</a:t>
            </a:r>
          </a:p>
        </p:txBody>
      </p:sp>
      <p:sp>
        <p:nvSpPr>
          <p:cNvPr id="2051"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DCCC8FE1-5FD5-4852-A1E4-DCDC2AF2AE5E}" type="slidenum">
              <a:rPr lang="en-US" altLang="en-US" sz="1400" smtClean="0"/>
              <a:pPr eaLnBrk="1" hangingPunct="1">
                <a:defRPr/>
              </a:pPr>
              <a:t>17</a:t>
            </a:fld>
            <a:endParaRPr lang="en-US" altLang="en-US" sz="1400" smtClean="0"/>
          </a:p>
        </p:txBody>
      </p:sp>
      <p:grpSp>
        <p:nvGrpSpPr>
          <p:cNvPr id="18436" name="Group 3"/>
          <p:cNvGrpSpPr>
            <a:grpSpLocks/>
          </p:cNvGrpSpPr>
          <p:nvPr/>
        </p:nvGrpSpPr>
        <p:grpSpPr bwMode="auto">
          <a:xfrm>
            <a:off x="2036764" y="1331119"/>
            <a:ext cx="1698625" cy="1129904"/>
            <a:chOff x="1283" y="1118"/>
            <a:chExt cx="1070" cy="949"/>
          </a:xfrm>
        </p:grpSpPr>
        <p:pic>
          <p:nvPicPr>
            <p:cNvPr id="18449"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3" y="1118"/>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0" name="Rectangle 5"/>
            <p:cNvSpPr>
              <a:spLocks noChangeArrowheads="1"/>
            </p:cNvSpPr>
            <p:nvPr/>
          </p:nvSpPr>
          <p:spPr bwMode="auto">
            <a:xfrm>
              <a:off x="1347" y="1385"/>
              <a:ext cx="934"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algn="ctr" eaLnBrk="0" hangingPunct="0"/>
              <a:r>
                <a:rPr lang="en-US" altLang="en-US" dirty="0">
                  <a:latin typeface="Nyala" pitchFamily="2" charset="0"/>
                </a:rPr>
                <a:t>Training</a:t>
              </a:r>
            </a:p>
            <a:p>
              <a:pPr algn="ctr" eaLnBrk="0" hangingPunct="0"/>
              <a:r>
                <a:rPr lang="en-US" altLang="en-US" dirty="0">
                  <a:latin typeface="Nyala" pitchFamily="2" charset="0"/>
                </a:rPr>
                <a:t>Data</a:t>
              </a:r>
            </a:p>
          </p:txBody>
        </p:sp>
      </p:grpSp>
      <p:graphicFrame>
        <p:nvGraphicFramePr>
          <p:cNvPr id="18437" name="Object 0"/>
          <p:cNvGraphicFramePr>
            <a:graphicFrameLocks/>
          </p:cNvGraphicFramePr>
          <p:nvPr>
            <p:extLst>
              <p:ext uri="{D42A27DB-BD31-4B8C-83A1-F6EECF244321}">
                <p14:modId xmlns:p14="http://schemas.microsoft.com/office/powerpoint/2010/main" val="96750130"/>
              </p:ext>
            </p:extLst>
          </p:nvPr>
        </p:nvGraphicFramePr>
        <p:xfrm>
          <a:off x="288925" y="2868613"/>
          <a:ext cx="5267325" cy="1924050"/>
        </p:xfrm>
        <a:graphic>
          <a:graphicData uri="http://schemas.openxmlformats.org/presentationml/2006/ole">
            <mc:AlternateContent xmlns:mc="http://schemas.openxmlformats.org/markup-compatibility/2006">
              <mc:Choice xmlns:v="urn:schemas-microsoft-com:vml" Requires="v">
                <p:oleObj spid="_x0000_s14391" name="Worksheet" r:id="rId5" imgW="5267246" imgH="2562215" progId="Excel.Sheet.8">
                  <p:embed/>
                </p:oleObj>
              </mc:Choice>
              <mc:Fallback>
                <p:oleObj name="Worksheet" r:id="rId5" imgW="5267246" imgH="2562215" progId="Excel.Sheet.8">
                  <p:embed/>
                  <p:pic>
                    <p:nvPicPr>
                      <p:cNvPr id="0" name=""/>
                      <p:cNvPicPr>
                        <a:picLocks noChangeArrowheads="1"/>
                      </p:cNvPicPr>
                      <p:nvPr/>
                    </p:nvPicPr>
                    <p:blipFill>
                      <a:blip r:embed="rId6"/>
                      <a:srcRect/>
                      <a:stretch>
                        <a:fillRect/>
                      </a:stretch>
                    </p:blipFill>
                    <p:spPr bwMode="auto">
                      <a:xfrm>
                        <a:off x="288925" y="2868613"/>
                        <a:ext cx="526732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8" name="Line 7"/>
          <p:cNvSpPr>
            <a:spLocks noChangeShapeType="1"/>
          </p:cNvSpPr>
          <p:nvPr/>
        </p:nvSpPr>
        <p:spPr bwMode="auto">
          <a:xfrm flipH="1">
            <a:off x="306388" y="2333625"/>
            <a:ext cx="1644650" cy="52506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439" name="Line 8"/>
          <p:cNvSpPr>
            <a:spLocks noChangeShapeType="1"/>
          </p:cNvSpPr>
          <p:nvPr/>
        </p:nvSpPr>
        <p:spPr bwMode="auto">
          <a:xfrm>
            <a:off x="3736975" y="2333625"/>
            <a:ext cx="2025650" cy="52506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440" name="Rectangle 9"/>
          <p:cNvSpPr>
            <a:spLocks noChangeArrowheads="1"/>
          </p:cNvSpPr>
          <p:nvPr/>
        </p:nvSpPr>
        <p:spPr bwMode="auto">
          <a:xfrm>
            <a:off x="6767585" y="1206467"/>
            <a:ext cx="1298432" cy="646973"/>
          </a:xfrm>
          <a:prstGeom prst="rect">
            <a:avLst/>
          </a:prstGeom>
          <a:solidFill>
            <a:srgbClr val="CCFFFF"/>
          </a:solidFill>
          <a:ln w="12700">
            <a:solidFill>
              <a:schemeClr val="tx1"/>
            </a:solidFill>
            <a:miter lim="800000"/>
            <a:headEnd/>
            <a:tailEnd/>
          </a:ln>
        </p:spPr>
        <p:txBody>
          <a:bodyPr wrap="none" lIns="92075" tIns="46038" rIns="92075" bIns="46038" anchor="ctr">
            <a:spAutoFit/>
          </a:bodyPr>
          <a:lstStyle/>
          <a:p>
            <a:pPr algn="ctr" eaLnBrk="0" hangingPunct="0"/>
            <a:r>
              <a:rPr lang="en-US" altLang="en-US" dirty="0">
                <a:latin typeface="Nyala" pitchFamily="2" charset="0"/>
              </a:rPr>
              <a:t>Classification</a:t>
            </a:r>
          </a:p>
          <a:p>
            <a:pPr algn="ctr" eaLnBrk="0" hangingPunct="0"/>
            <a:r>
              <a:rPr lang="en-US" altLang="en-US" dirty="0">
                <a:latin typeface="Nyala" pitchFamily="2" charset="0"/>
              </a:rPr>
              <a:t>Algorithms</a:t>
            </a:r>
          </a:p>
        </p:txBody>
      </p:sp>
      <p:sp>
        <p:nvSpPr>
          <p:cNvPr id="18441" name="AutoShape 10"/>
          <p:cNvSpPr>
            <a:spLocks noChangeArrowheads="1"/>
          </p:cNvSpPr>
          <p:nvPr/>
        </p:nvSpPr>
        <p:spPr bwMode="auto">
          <a:xfrm rot="-1140000">
            <a:off x="4235450" y="1556148"/>
            <a:ext cx="1657350" cy="363140"/>
          </a:xfrm>
          <a:prstGeom prst="rightArrow">
            <a:avLst>
              <a:gd name="adj1" fmla="val 50000"/>
              <a:gd name="adj2" fmla="val 85606"/>
            </a:avLst>
          </a:prstGeom>
          <a:solidFill>
            <a:srgbClr val="2597B8"/>
          </a:solidFill>
          <a:ln w="12700">
            <a:solidFill>
              <a:srgbClr val="000000"/>
            </a:solidFill>
            <a:miter lim="800000"/>
            <a:headEnd/>
            <a:tailEnd/>
          </a:ln>
        </p:spPr>
        <p:txBody>
          <a:bodyPr wrap="none" anchor="ctr"/>
          <a:lstStyle/>
          <a:p>
            <a:endParaRPr lang="en-US" altLang="en-US"/>
          </a:p>
        </p:txBody>
      </p:sp>
      <p:sp>
        <p:nvSpPr>
          <p:cNvPr id="18442" name="Rectangle 11"/>
          <p:cNvSpPr>
            <a:spLocks noChangeArrowheads="1"/>
          </p:cNvSpPr>
          <p:nvPr/>
        </p:nvSpPr>
        <p:spPr bwMode="auto">
          <a:xfrm>
            <a:off x="5948362" y="3971902"/>
            <a:ext cx="2998787" cy="923972"/>
          </a:xfrm>
          <a:prstGeom prst="rect">
            <a:avLst/>
          </a:prstGeom>
          <a:solidFill>
            <a:srgbClr val="CCFFCC"/>
          </a:solidFill>
          <a:ln w="12700">
            <a:solidFill>
              <a:schemeClr val="tx1"/>
            </a:solidFill>
            <a:miter lim="800000"/>
            <a:headEnd/>
            <a:tailEnd/>
          </a:ln>
        </p:spPr>
        <p:txBody>
          <a:bodyPr wrap="square" lIns="92075" tIns="46038" rIns="92075" bIns="46038" anchor="ctr">
            <a:spAutoFit/>
          </a:bodyPr>
          <a:lstStyle/>
          <a:p>
            <a:pPr algn="ctr" eaLnBrk="0" hangingPunct="0"/>
            <a:r>
              <a:rPr lang="en-US" altLang="en-US" dirty="0">
                <a:latin typeface="Nyala" pitchFamily="2" charset="0"/>
              </a:rPr>
              <a:t>IF rank = ‘professor’</a:t>
            </a:r>
          </a:p>
          <a:p>
            <a:pPr algn="ctr" eaLnBrk="0" hangingPunct="0"/>
            <a:r>
              <a:rPr lang="en-US" altLang="en-US" dirty="0">
                <a:latin typeface="Nyala" pitchFamily="2" charset="0"/>
              </a:rPr>
              <a:t>OR years &gt; 6</a:t>
            </a:r>
          </a:p>
          <a:p>
            <a:pPr algn="ctr" eaLnBrk="0" hangingPunct="0"/>
            <a:r>
              <a:rPr lang="en-US" altLang="en-US" dirty="0">
                <a:latin typeface="Nyala" pitchFamily="2" charset="0"/>
              </a:rPr>
              <a:t>THEN tenured = ‘yes’ </a:t>
            </a:r>
          </a:p>
        </p:txBody>
      </p:sp>
      <p:grpSp>
        <p:nvGrpSpPr>
          <p:cNvPr id="18443" name="Group 12"/>
          <p:cNvGrpSpPr>
            <a:grpSpLocks/>
          </p:cNvGrpSpPr>
          <p:nvPr/>
        </p:nvGrpSpPr>
        <p:grpSpPr bwMode="auto">
          <a:xfrm>
            <a:off x="6478589" y="2412206"/>
            <a:ext cx="1889125" cy="1129904"/>
            <a:chOff x="4081" y="2026"/>
            <a:chExt cx="1190" cy="949"/>
          </a:xfrm>
        </p:grpSpPr>
        <p:pic>
          <p:nvPicPr>
            <p:cNvPr id="18447" name="Picture 1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81" y="2026"/>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Rectangle 14"/>
            <p:cNvSpPr>
              <a:spLocks noChangeArrowheads="1"/>
            </p:cNvSpPr>
            <p:nvPr/>
          </p:nvSpPr>
          <p:spPr bwMode="auto">
            <a:xfrm>
              <a:off x="4370" y="2293"/>
              <a:ext cx="602"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ctr" eaLnBrk="0" hangingPunct="0"/>
              <a:r>
                <a:rPr lang="en-US" altLang="en-US" dirty="0">
                  <a:latin typeface="Nyala" pitchFamily="2" charset="0"/>
                </a:rPr>
                <a:t>Classifier</a:t>
              </a:r>
            </a:p>
            <a:p>
              <a:pPr algn="ctr" eaLnBrk="0" hangingPunct="0"/>
              <a:r>
                <a:rPr lang="en-US" altLang="en-US" dirty="0">
                  <a:latin typeface="Nyala" pitchFamily="2" charset="0"/>
                </a:rPr>
                <a:t>(Model</a:t>
              </a:r>
              <a:r>
                <a:rPr lang="en-US" altLang="en-US" dirty="0"/>
                <a:t>)</a:t>
              </a:r>
            </a:p>
          </p:txBody>
        </p:sp>
      </p:grpSp>
      <p:sp>
        <p:nvSpPr>
          <p:cNvPr id="18444" name="Line 15"/>
          <p:cNvSpPr>
            <a:spLocks noChangeShapeType="1"/>
          </p:cNvSpPr>
          <p:nvPr/>
        </p:nvSpPr>
        <p:spPr bwMode="auto">
          <a:xfrm flipH="1">
            <a:off x="5946776" y="3465910"/>
            <a:ext cx="531813" cy="5357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445" name="Line 16"/>
          <p:cNvSpPr>
            <a:spLocks noChangeShapeType="1"/>
          </p:cNvSpPr>
          <p:nvPr/>
        </p:nvSpPr>
        <p:spPr bwMode="auto">
          <a:xfrm>
            <a:off x="8369300" y="3407569"/>
            <a:ext cx="577850" cy="59293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446" name="AutoShape 17"/>
          <p:cNvSpPr>
            <a:spLocks noChangeArrowheads="1"/>
          </p:cNvSpPr>
          <p:nvPr/>
        </p:nvSpPr>
        <p:spPr bwMode="auto">
          <a:xfrm>
            <a:off x="7143750" y="1932385"/>
            <a:ext cx="546100" cy="444103"/>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endParaRPr lang="en-US" altLang="en-US"/>
          </a:p>
        </p:txBody>
      </p:sp>
    </p:spTree>
    <p:extLst>
      <p:ext uri="{BB962C8B-B14F-4D97-AF65-F5344CB8AC3E}">
        <p14:creationId xmlns:p14="http://schemas.microsoft.com/office/powerpoint/2010/main" val="24802096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433880"/>
            <a:ext cx="5965827" cy="610821"/>
          </a:xfrm>
          <a:noFill/>
        </p:spPr>
        <p:txBody>
          <a:bodyPr lIns="92075" tIns="46038" rIns="92075" bIns="46038">
            <a:normAutofit fontScale="90000"/>
          </a:bodyPr>
          <a:lstStyle/>
          <a:p>
            <a:r>
              <a:rPr lang="en-US" altLang="en-US" dirty="0" smtClean="0">
                <a:latin typeface="Nyala" pitchFamily="2" charset="0"/>
              </a:rPr>
              <a:t>Step 2: Using the Model in Prediction </a:t>
            </a:r>
          </a:p>
        </p:txBody>
      </p:sp>
      <p:sp>
        <p:nvSpPr>
          <p:cNvPr id="3075"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FFFB06DE-3CB7-4A72-88A5-7A5AC7168BFE}" type="slidenum">
              <a:rPr lang="en-US" altLang="en-US" sz="1400" smtClean="0"/>
              <a:pPr eaLnBrk="1" hangingPunct="1">
                <a:defRPr/>
              </a:pPr>
              <a:t>18</a:t>
            </a:fld>
            <a:endParaRPr lang="en-US" altLang="en-US" sz="1400" smtClean="0"/>
          </a:p>
        </p:txBody>
      </p:sp>
      <p:grpSp>
        <p:nvGrpSpPr>
          <p:cNvPr id="19460" name="Group 3"/>
          <p:cNvGrpSpPr>
            <a:grpSpLocks/>
          </p:cNvGrpSpPr>
          <p:nvPr/>
        </p:nvGrpSpPr>
        <p:grpSpPr bwMode="auto">
          <a:xfrm>
            <a:off x="4445001" y="1177529"/>
            <a:ext cx="1889125" cy="1129903"/>
            <a:chOff x="2800" y="989"/>
            <a:chExt cx="1190" cy="949"/>
          </a:xfrm>
        </p:grpSpPr>
        <p:pic>
          <p:nvPicPr>
            <p:cNvPr id="19478"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0" y="989"/>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9" name="Rectangle 5"/>
            <p:cNvSpPr>
              <a:spLocks noChangeArrowheads="1"/>
            </p:cNvSpPr>
            <p:nvPr/>
          </p:nvSpPr>
          <p:spPr bwMode="auto">
            <a:xfrm>
              <a:off x="3096" y="1374"/>
              <a:ext cx="644"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ctr" eaLnBrk="0" hangingPunct="0"/>
              <a:r>
                <a:rPr lang="en-US" altLang="en-US" dirty="0">
                  <a:latin typeface="Nyala" pitchFamily="2" charset="0"/>
                </a:rPr>
                <a:t>Classifier </a:t>
              </a:r>
            </a:p>
            <a:p>
              <a:pPr algn="ctr" eaLnBrk="0" hangingPunct="0"/>
              <a:r>
                <a:rPr lang="en-US" altLang="en-US" dirty="0">
                  <a:latin typeface="Nyala" pitchFamily="2" charset="0"/>
                </a:rPr>
                <a:t>model</a:t>
              </a:r>
            </a:p>
          </p:txBody>
        </p:sp>
      </p:grpSp>
      <p:grpSp>
        <p:nvGrpSpPr>
          <p:cNvPr id="19461" name="Group 6"/>
          <p:cNvGrpSpPr>
            <a:grpSpLocks/>
          </p:cNvGrpSpPr>
          <p:nvPr/>
        </p:nvGrpSpPr>
        <p:grpSpPr bwMode="auto">
          <a:xfrm>
            <a:off x="2157414" y="2051448"/>
            <a:ext cx="1698625" cy="1129903"/>
            <a:chOff x="1359" y="1723"/>
            <a:chExt cx="1070" cy="949"/>
          </a:xfrm>
        </p:grpSpPr>
        <p:pic>
          <p:nvPicPr>
            <p:cNvPr id="19476" name="Picture 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9" y="1723"/>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7" name="Rectangle 8"/>
            <p:cNvSpPr>
              <a:spLocks noChangeArrowheads="1"/>
            </p:cNvSpPr>
            <p:nvPr/>
          </p:nvSpPr>
          <p:spPr bwMode="auto">
            <a:xfrm>
              <a:off x="1423" y="1990"/>
              <a:ext cx="934"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algn="ctr" eaLnBrk="0" hangingPunct="0"/>
              <a:r>
                <a:rPr lang="en-US" altLang="en-US" dirty="0">
                  <a:latin typeface="Nyala" pitchFamily="2" charset="0"/>
                </a:rPr>
                <a:t>Testing</a:t>
              </a:r>
            </a:p>
            <a:p>
              <a:pPr algn="ctr" eaLnBrk="0" hangingPunct="0"/>
              <a:r>
                <a:rPr lang="en-US" altLang="en-US" dirty="0">
                  <a:latin typeface="Nyala" pitchFamily="2" charset="0"/>
                </a:rPr>
                <a:t>Data</a:t>
              </a:r>
            </a:p>
          </p:txBody>
        </p:sp>
      </p:grpSp>
      <p:graphicFrame>
        <p:nvGraphicFramePr>
          <p:cNvPr id="19462" name="Object 1024"/>
          <p:cNvGraphicFramePr>
            <a:graphicFrameLocks/>
          </p:cNvGraphicFramePr>
          <p:nvPr>
            <p:extLst>
              <p:ext uri="{D42A27DB-BD31-4B8C-83A1-F6EECF244321}">
                <p14:modId xmlns:p14="http://schemas.microsoft.com/office/powerpoint/2010/main" val="1867712671"/>
              </p:ext>
            </p:extLst>
          </p:nvPr>
        </p:nvGraphicFramePr>
        <p:xfrm>
          <a:off x="457200" y="3600450"/>
          <a:ext cx="5372100" cy="1377950"/>
        </p:xfrm>
        <a:graphic>
          <a:graphicData uri="http://schemas.openxmlformats.org/presentationml/2006/ole">
            <mc:AlternateContent xmlns:mc="http://schemas.openxmlformats.org/markup-compatibility/2006">
              <mc:Choice xmlns:v="urn:schemas-microsoft-com:vml" Requires="v">
                <p:oleObj spid="_x0000_s19510" name="Worksheet" r:id="rId6" imgW="5372016" imgH="1838276" progId="Excel.Sheet.8">
                  <p:embed/>
                </p:oleObj>
              </mc:Choice>
              <mc:Fallback>
                <p:oleObj name="Worksheet" r:id="rId6" imgW="5372016" imgH="1838276" progId="Excel.Sheet.8">
                  <p:embed/>
                  <p:pic>
                    <p:nvPicPr>
                      <p:cNvPr id="0" name=""/>
                      <p:cNvPicPr>
                        <a:picLocks noChangeArrowheads="1"/>
                      </p:cNvPicPr>
                      <p:nvPr/>
                    </p:nvPicPr>
                    <p:blipFill>
                      <a:blip r:embed="rId7"/>
                      <a:srcRect/>
                      <a:stretch>
                        <a:fillRect/>
                      </a:stretch>
                    </p:blipFill>
                    <p:spPr bwMode="auto">
                      <a:xfrm>
                        <a:off x="457200" y="3600450"/>
                        <a:ext cx="537210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3" name="Line 10"/>
          <p:cNvSpPr>
            <a:spLocks noChangeShapeType="1"/>
          </p:cNvSpPr>
          <p:nvPr/>
        </p:nvSpPr>
        <p:spPr bwMode="auto">
          <a:xfrm flipH="1">
            <a:off x="427038" y="3053954"/>
            <a:ext cx="1644650" cy="5250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4" name="Line 11"/>
          <p:cNvSpPr>
            <a:spLocks noChangeShapeType="1"/>
          </p:cNvSpPr>
          <p:nvPr/>
        </p:nvSpPr>
        <p:spPr bwMode="auto">
          <a:xfrm>
            <a:off x="3857625" y="3053954"/>
            <a:ext cx="2025650" cy="52506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65" name="AutoShape 12"/>
          <p:cNvSpPr>
            <a:spLocks noChangeArrowheads="1"/>
          </p:cNvSpPr>
          <p:nvPr/>
        </p:nvSpPr>
        <p:spPr bwMode="auto">
          <a:xfrm>
            <a:off x="7793038" y="3750469"/>
            <a:ext cx="546100" cy="444104"/>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endParaRPr lang="en-US" altLang="en-US"/>
          </a:p>
        </p:txBody>
      </p:sp>
      <p:sp>
        <p:nvSpPr>
          <p:cNvPr id="19466" name="Freeform 13"/>
          <p:cNvSpPr>
            <a:spLocks/>
          </p:cNvSpPr>
          <p:nvPr/>
        </p:nvSpPr>
        <p:spPr bwMode="auto">
          <a:xfrm>
            <a:off x="6523039" y="1629966"/>
            <a:ext cx="941387" cy="575072"/>
          </a:xfrm>
          <a:custGeom>
            <a:avLst/>
            <a:gdLst>
              <a:gd name="T0" fmla="*/ 0 w 593"/>
              <a:gd name="T1" fmla="*/ 2147483647 h 483"/>
              <a:gd name="T2" fmla="*/ 2147483647 w 593"/>
              <a:gd name="T3" fmla="*/ 0 h 483"/>
              <a:gd name="T4" fmla="*/ 2147483647 w 593"/>
              <a:gd name="T5" fmla="*/ 2147483647 h 483"/>
              <a:gd name="T6" fmla="*/ 2147483647 w 593"/>
              <a:gd name="T7" fmla="*/ 2147483647 h 483"/>
              <a:gd name="T8" fmla="*/ 2147483647 w 593"/>
              <a:gd name="T9" fmla="*/ 2147483647 h 483"/>
              <a:gd name="T10" fmla="*/ 2147483647 w 593"/>
              <a:gd name="T11" fmla="*/ 2147483647 h 483"/>
              <a:gd name="T12" fmla="*/ 2147483647 w 593"/>
              <a:gd name="T13" fmla="*/ 2147483647 h 483"/>
              <a:gd name="T14" fmla="*/ 2147483647 w 593"/>
              <a:gd name="T15" fmla="*/ 2147483647 h 483"/>
              <a:gd name="T16" fmla="*/ 2147483647 w 593"/>
              <a:gd name="T17" fmla="*/ 2147483647 h 483"/>
              <a:gd name="T18" fmla="*/ 2147483647 w 593"/>
              <a:gd name="T19" fmla="*/ 2147483647 h 483"/>
              <a:gd name="T20" fmla="*/ 0 w 593"/>
              <a:gd name="T21" fmla="*/ 2147483647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a:solidFill>
              <a:srgbClr val="000000"/>
            </a:solidFill>
            <a:round/>
            <a:headEnd/>
            <a:tailEnd/>
          </a:ln>
        </p:spPr>
        <p:txBody>
          <a:bodyPr/>
          <a:lstStyle/>
          <a:p>
            <a:endParaRPr lang="en-US"/>
          </a:p>
        </p:txBody>
      </p:sp>
      <p:grpSp>
        <p:nvGrpSpPr>
          <p:cNvPr id="19467" name="Group 14"/>
          <p:cNvGrpSpPr>
            <a:grpSpLocks/>
          </p:cNvGrpSpPr>
          <p:nvPr/>
        </p:nvGrpSpPr>
        <p:grpSpPr bwMode="auto">
          <a:xfrm>
            <a:off x="6646864" y="2390776"/>
            <a:ext cx="1781175" cy="611981"/>
            <a:chOff x="4187" y="2008"/>
            <a:chExt cx="1122" cy="514"/>
          </a:xfrm>
        </p:grpSpPr>
        <p:pic>
          <p:nvPicPr>
            <p:cNvPr id="19474" name="Picture 1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5" name="Rectangle 16"/>
            <p:cNvSpPr>
              <a:spLocks noChangeArrowheads="1"/>
            </p:cNvSpPr>
            <p:nvPr/>
          </p:nvSpPr>
          <p:spPr bwMode="auto">
            <a:xfrm>
              <a:off x="4344" y="2140"/>
              <a:ext cx="799"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ctr" eaLnBrk="0" hangingPunct="0"/>
              <a:r>
                <a:rPr lang="en-US" altLang="en-US" dirty="0">
                  <a:latin typeface="Nyala" pitchFamily="2" charset="0"/>
                </a:rPr>
                <a:t>Unseen Data</a:t>
              </a:r>
            </a:p>
          </p:txBody>
        </p:sp>
      </p:grpSp>
      <p:sp>
        <p:nvSpPr>
          <p:cNvPr id="19468" name="Rectangle 17"/>
          <p:cNvSpPr>
            <a:spLocks noChangeArrowheads="1"/>
          </p:cNvSpPr>
          <p:nvPr/>
        </p:nvSpPr>
        <p:spPr bwMode="auto">
          <a:xfrm>
            <a:off x="6669471" y="3196829"/>
            <a:ext cx="1726434" cy="36997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en-US" dirty="0">
                <a:latin typeface="Nyala" pitchFamily="2" charset="0"/>
              </a:rPr>
              <a:t>(Jeff, Professor, 4)</a:t>
            </a:r>
          </a:p>
        </p:txBody>
      </p:sp>
      <p:sp>
        <p:nvSpPr>
          <p:cNvPr id="19469" name="Line 18"/>
          <p:cNvSpPr>
            <a:spLocks noChangeShapeType="1"/>
          </p:cNvSpPr>
          <p:nvPr/>
        </p:nvSpPr>
        <p:spPr bwMode="auto">
          <a:xfrm flipH="1">
            <a:off x="6167439" y="2927747"/>
            <a:ext cx="471487" cy="2952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0" name="Line 19"/>
          <p:cNvSpPr>
            <a:spLocks noChangeShapeType="1"/>
          </p:cNvSpPr>
          <p:nvPr/>
        </p:nvSpPr>
        <p:spPr bwMode="auto">
          <a:xfrm>
            <a:off x="8448675" y="2927747"/>
            <a:ext cx="363538" cy="2619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9471" name="Freeform 20"/>
          <p:cNvSpPr>
            <a:spLocks/>
          </p:cNvSpPr>
          <p:nvPr/>
        </p:nvSpPr>
        <p:spPr bwMode="auto">
          <a:xfrm>
            <a:off x="3360738" y="1524000"/>
            <a:ext cx="901700" cy="445294"/>
          </a:xfrm>
          <a:custGeom>
            <a:avLst/>
            <a:gdLst>
              <a:gd name="T0" fmla="*/ 2147483647 w 568"/>
              <a:gd name="T1" fmla="*/ 2147483647 h 374"/>
              <a:gd name="T2" fmla="*/ 2147483647 w 568"/>
              <a:gd name="T3" fmla="*/ 2147483647 h 374"/>
              <a:gd name="T4" fmla="*/ 2147483647 w 568"/>
              <a:gd name="T5" fmla="*/ 2147483647 h 374"/>
              <a:gd name="T6" fmla="*/ 2147483647 w 568"/>
              <a:gd name="T7" fmla="*/ 2147483647 h 374"/>
              <a:gd name="T8" fmla="*/ 2147483647 w 568"/>
              <a:gd name="T9" fmla="*/ 2147483647 h 374"/>
              <a:gd name="T10" fmla="*/ 0 w 568"/>
              <a:gd name="T11" fmla="*/ 2147483647 h 374"/>
              <a:gd name="T12" fmla="*/ 2147483647 w 568"/>
              <a:gd name="T13" fmla="*/ 2147483647 h 374"/>
              <a:gd name="T14" fmla="*/ 2147483647 w 568"/>
              <a:gd name="T15" fmla="*/ 2147483647 h 374"/>
              <a:gd name="T16" fmla="*/ 2147483647 w 568"/>
              <a:gd name="T17" fmla="*/ 2147483647 h 374"/>
              <a:gd name="T18" fmla="*/ 2147483647 w 568"/>
              <a:gd name="T19" fmla="*/ 0 h 374"/>
              <a:gd name="T20" fmla="*/ 2147483647 w 568"/>
              <a:gd name="T21" fmla="*/ 2147483647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a:solidFill>
              <a:srgbClr val="000000"/>
            </a:solidFill>
            <a:round/>
            <a:headEnd/>
            <a:tailEnd/>
          </a:ln>
        </p:spPr>
        <p:txBody>
          <a:bodyPr/>
          <a:lstStyle/>
          <a:p>
            <a:endParaRPr lang="en-US"/>
          </a:p>
        </p:txBody>
      </p:sp>
      <p:pic>
        <p:nvPicPr>
          <p:cNvPr id="19472"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20014" y="4304110"/>
            <a:ext cx="72072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3" name="Rectangle 22"/>
          <p:cNvSpPr>
            <a:spLocks noChangeArrowheads="1"/>
          </p:cNvSpPr>
          <p:nvPr/>
        </p:nvSpPr>
        <p:spPr bwMode="auto">
          <a:xfrm>
            <a:off x="6270870" y="3719513"/>
            <a:ext cx="1426673"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altLang="en-US" sz="2800" dirty="0">
                <a:latin typeface="Nyala" pitchFamily="2" charset="0"/>
              </a:rPr>
              <a:t>Tenured?</a:t>
            </a:r>
          </a:p>
        </p:txBody>
      </p:sp>
    </p:spTree>
    <p:extLst>
      <p:ext uri="{BB962C8B-B14F-4D97-AF65-F5344CB8AC3E}">
        <p14:creationId xmlns:p14="http://schemas.microsoft.com/office/powerpoint/2010/main" val="39225934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4713" y="88714"/>
            <a:ext cx="7940659" cy="916230"/>
          </a:xfrm>
        </p:spPr>
        <p:txBody>
          <a:bodyPr>
            <a:normAutofit/>
          </a:bodyPr>
          <a:lstStyle/>
          <a:p>
            <a:r>
              <a:rPr lang="en-US" sz="2800" dirty="0">
                <a:latin typeface="Nyala" pitchFamily="2" charset="0"/>
              </a:rPr>
              <a:t>Learning Probabilistic Models</a:t>
            </a:r>
          </a:p>
        </p:txBody>
      </p:sp>
      <p:sp>
        <p:nvSpPr>
          <p:cNvPr id="6" name="Content Placeholder 5"/>
          <p:cNvSpPr>
            <a:spLocks noGrp="1"/>
          </p:cNvSpPr>
          <p:nvPr>
            <p:ph idx="1"/>
          </p:nvPr>
        </p:nvSpPr>
        <p:spPr>
          <a:xfrm>
            <a:off x="134530" y="1330231"/>
            <a:ext cx="8800747" cy="3359510"/>
          </a:xfrm>
        </p:spPr>
        <p:txBody>
          <a:bodyPr>
            <a:normAutofit fontScale="92500" lnSpcReduction="20000"/>
          </a:bodyPr>
          <a:lstStyle/>
          <a:p>
            <a:r>
              <a:rPr lang="en-US" dirty="0">
                <a:latin typeface="Nyala" pitchFamily="2" charset="0"/>
              </a:rPr>
              <a:t>Probabilistic models are a powerful tool for artificial intelligence that can represent uncertainty and make predictions based on probabilities. </a:t>
            </a:r>
            <a:endParaRPr lang="en-US" dirty="0" smtClean="0">
              <a:latin typeface="Nyala" pitchFamily="2" charset="0"/>
            </a:endParaRPr>
          </a:p>
          <a:p>
            <a:r>
              <a:rPr lang="en-US" dirty="0" smtClean="0">
                <a:latin typeface="Nyala" pitchFamily="2" charset="0"/>
              </a:rPr>
              <a:t>They </a:t>
            </a:r>
            <a:r>
              <a:rPr lang="en-US" dirty="0">
                <a:latin typeface="Nyala" pitchFamily="2" charset="0"/>
              </a:rPr>
              <a:t>can be used to model a wide range of phenomena, from weather patterns to financial markets to human behavior</a:t>
            </a:r>
            <a:r>
              <a:rPr lang="en-US" dirty="0" smtClean="0">
                <a:latin typeface="Nyala" pitchFamily="2" charset="0"/>
              </a:rPr>
              <a:t>.</a:t>
            </a:r>
            <a:endParaRPr lang="en-US" dirty="0">
              <a:latin typeface="Nyala" pitchFamily="2" charset="0"/>
            </a:endParaRPr>
          </a:p>
          <a:p>
            <a:r>
              <a:rPr lang="en-US" dirty="0">
                <a:latin typeface="Nyala" pitchFamily="2" charset="0"/>
              </a:rPr>
              <a:t>Learning probabilistic models involves the use of machine learning techniques to estimate the parameters of the model based on data. </a:t>
            </a:r>
            <a:endParaRPr lang="en-US" dirty="0" smtClean="0">
              <a:latin typeface="Nyala" pitchFamily="2" charset="0"/>
            </a:endParaRPr>
          </a:p>
          <a:p>
            <a:r>
              <a:rPr lang="en-US" dirty="0" smtClean="0">
                <a:latin typeface="Nyala" pitchFamily="2" charset="0"/>
              </a:rPr>
              <a:t>The </a:t>
            </a:r>
            <a:r>
              <a:rPr lang="en-US" dirty="0">
                <a:latin typeface="Nyala" pitchFamily="2" charset="0"/>
              </a:rPr>
              <a:t>goal is to find the most likely values of the parameters given the observed data.</a:t>
            </a:r>
          </a:p>
        </p:txBody>
      </p:sp>
      <p:sp>
        <p:nvSpPr>
          <p:cNvPr id="4" name="Slide Number Placeholder 3"/>
          <p:cNvSpPr>
            <a:spLocks noGrp="1"/>
          </p:cNvSpPr>
          <p:nvPr>
            <p:ph type="sldNum" sz="quarter" idx="12"/>
          </p:nvPr>
        </p:nvSpPr>
        <p:spPr/>
        <p:txBody>
          <a:bodyPr/>
          <a:lstStyle/>
          <a:p>
            <a:fld id="{B82CCC60-E8CD-4174-8B1A-7DF615B22EEF}" type="slidenum">
              <a:rPr lang="en-US" smtClean="0"/>
              <a:pPr/>
              <a:t>19</a:t>
            </a:fld>
            <a:endParaRPr lang="en-US"/>
          </a:p>
        </p:txBody>
      </p:sp>
    </p:spTree>
    <p:extLst>
      <p:ext uri="{BB962C8B-B14F-4D97-AF65-F5344CB8AC3E}">
        <p14:creationId xmlns:p14="http://schemas.microsoft.com/office/powerpoint/2010/main" val="6051602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418" y="2934426"/>
            <a:ext cx="4644567" cy="1578077"/>
          </a:xfrm>
        </p:spPr>
        <p:txBody>
          <a:bodyPr>
            <a:normAutofit/>
          </a:bodyPr>
          <a:lstStyle/>
          <a:p>
            <a:pPr algn="ctr"/>
            <a:r>
              <a:rPr lang="en-US" sz="2800" dirty="0">
                <a:latin typeface="Nyala" panose="02000504070300020003" pitchFamily="2" charset="0"/>
              </a:rPr>
              <a:t>      </a:t>
            </a:r>
            <a:r>
              <a:rPr lang="en-US" sz="2800" dirty="0" smtClean="0">
                <a:latin typeface="Nyala" panose="02000504070300020003" pitchFamily="2" charset="0"/>
              </a:rPr>
              <a:t>CHAPTER 5:</a:t>
            </a:r>
            <a:r>
              <a:rPr lang="en-US" sz="2800" dirty="0">
                <a:latin typeface="Nyala" panose="02000504070300020003" pitchFamily="2" charset="0"/>
              </a:rPr>
              <a:t/>
            </a:r>
            <a:br>
              <a:rPr lang="en-US" sz="2800" dirty="0">
                <a:latin typeface="Nyala" panose="02000504070300020003" pitchFamily="2" charset="0"/>
              </a:rPr>
            </a:br>
            <a:r>
              <a:rPr lang="en-US" sz="2800" dirty="0">
                <a:latin typeface="Nyala" panose="02000504070300020003" pitchFamily="2" charset="0"/>
              </a:rPr>
              <a:t>    </a:t>
            </a:r>
            <a:r>
              <a:rPr lang="en-US" sz="2800" dirty="0" smtClean="0">
                <a:latin typeface="Nyala" panose="02000504070300020003" pitchFamily="2" charset="0"/>
              </a:rPr>
              <a:t>Learning   </a:t>
            </a:r>
            <a:endParaRPr lang="en-US" sz="2800" dirty="0">
              <a:latin typeface="Nyala" panose="02000504070300020003" pitchFamily="2" charset="0"/>
            </a:endParaRPr>
          </a:p>
        </p:txBody>
      </p:sp>
      <p:sp>
        <p:nvSpPr>
          <p:cNvPr id="3" name="Subtitle 2"/>
          <p:cNvSpPr>
            <a:spLocks noGrp="1"/>
          </p:cNvSpPr>
          <p:nvPr>
            <p:ph type="subTitle" idx="1"/>
          </p:nvPr>
        </p:nvSpPr>
        <p:spPr>
          <a:xfrm>
            <a:off x="0" y="1176187"/>
            <a:ext cx="5092389" cy="1441835"/>
          </a:xfrm>
        </p:spPr>
        <p:txBody>
          <a:bodyPr>
            <a:normAutofit fontScale="92500"/>
          </a:bodyPr>
          <a:lstStyle/>
          <a:p>
            <a:pPr algn="ctr"/>
            <a:r>
              <a:rPr lang="en-US" dirty="0">
                <a:latin typeface="Nyala" panose="02000504070300020003" pitchFamily="2" charset="0"/>
              </a:rPr>
              <a:t>College of Computing and Informatics</a:t>
            </a:r>
          </a:p>
          <a:p>
            <a:pPr algn="ctr"/>
            <a:r>
              <a:rPr lang="en-US" sz="2400" dirty="0">
                <a:latin typeface="Nyala" panose="02000504070300020003" pitchFamily="2" charset="0"/>
              </a:rPr>
              <a:t>Department of Software Engineering</a:t>
            </a:r>
          </a:p>
          <a:p>
            <a:pPr algn="ctr"/>
            <a:r>
              <a:rPr lang="en-US" sz="2200" dirty="0">
                <a:latin typeface="Nyala" panose="02000504070300020003" pitchFamily="2" charset="0"/>
              </a:rPr>
              <a:t>Fundamentals of Artificial Intelligence</a:t>
            </a:r>
          </a:p>
        </p:txBody>
      </p:sp>
      <p:pic>
        <p:nvPicPr>
          <p:cNvPr id="4" name="Picture 3" descr="Website&#10;&#10;Description automatically generated with low confidence">
            <a:extLst>
              <a:ext uri="{FF2B5EF4-FFF2-40B4-BE49-F238E27FC236}">
                <a16:creationId xmlns="" xmlns:a16="http://schemas.microsoft.com/office/drawing/2014/main" id="{33D3702F-8F12-94AA-7F17-EC6593CF2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6" y="70744"/>
            <a:ext cx="2748690" cy="1441835"/>
          </a:xfrm>
          <a:prstGeom prst="rect">
            <a:avLst/>
          </a:prstGeom>
        </p:spPr>
      </p:pic>
      <p:sp>
        <p:nvSpPr>
          <p:cNvPr id="5" name="TextBox 4">
            <a:extLst>
              <a:ext uri="{FF2B5EF4-FFF2-40B4-BE49-F238E27FC236}">
                <a16:creationId xmlns="" xmlns:a16="http://schemas.microsoft.com/office/drawing/2014/main" id="{8846096F-E56E-0A80-C307-E61F5FB9CAF4}"/>
              </a:ext>
            </a:extLst>
          </p:cNvPr>
          <p:cNvSpPr txBox="1"/>
          <p:nvPr/>
        </p:nvSpPr>
        <p:spPr>
          <a:xfrm>
            <a:off x="0" y="4174244"/>
            <a:ext cx="3129776" cy="830997"/>
          </a:xfrm>
          <a:prstGeom prst="rect">
            <a:avLst/>
          </a:prstGeom>
          <a:noFill/>
        </p:spPr>
        <p:txBody>
          <a:bodyPr wrap="square" rtlCol="0">
            <a:spAutoFit/>
          </a:bodyPr>
          <a:lstStyle/>
          <a:p>
            <a:pPr algn="ctr"/>
            <a:r>
              <a:rPr lang="en-US" sz="1600" dirty="0">
                <a:latin typeface="Nyala" panose="02000504070300020003" pitchFamily="2" charset="0"/>
              </a:rPr>
              <a:t>Compiled by Aliazar D.</a:t>
            </a:r>
          </a:p>
          <a:p>
            <a:pPr algn="ctr"/>
            <a:r>
              <a:rPr lang="en-US" sz="1600" dirty="0">
                <a:latin typeface="Nyala" panose="02000504070300020003" pitchFamily="2" charset="0"/>
              </a:rPr>
              <a:t>BSc &amp; MSc in Software Engineering</a:t>
            </a:r>
          </a:p>
          <a:p>
            <a:pPr algn="ctr"/>
            <a:r>
              <a:rPr lang="en-US" sz="1600" dirty="0">
                <a:latin typeface="Nyala" panose="02000504070300020003" pitchFamily="2" charset="0"/>
                <a:hlinkClick r:id="rId3"/>
              </a:rPr>
              <a:t>aliazar.deneke@wku.edu.et</a:t>
            </a:r>
            <a:endParaRPr lang="en-US" sz="1600" dirty="0">
              <a:latin typeface="Nyala" panose="02000504070300020003" pitchFamily="2" charset="0"/>
            </a:endParaRPr>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latin typeface="Nyala" pitchFamily="2" charset="0"/>
              </a:rPr>
              <a:t>Conti..</a:t>
            </a:r>
            <a:endParaRPr lang="en-US" dirty="0">
              <a:latin typeface="Nyala" pitchFamily="2" charset="0"/>
            </a:endParaRPr>
          </a:p>
        </p:txBody>
      </p:sp>
      <p:sp>
        <p:nvSpPr>
          <p:cNvPr id="6" name="Content Placeholder 5"/>
          <p:cNvSpPr>
            <a:spLocks noGrp="1"/>
          </p:cNvSpPr>
          <p:nvPr>
            <p:ph idx="1"/>
          </p:nvPr>
        </p:nvSpPr>
        <p:spPr>
          <a:xfrm>
            <a:off x="1" y="1389866"/>
            <a:ext cx="9014790" cy="3753634"/>
          </a:xfrm>
        </p:spPr>
        <p:txBody>
          <a:bodyPr>
            <a:normAutofit/>
          </a:bodyPr>
          <a:lstStyle/>
          <a:p>
            <a:pPr algn="ctr"/>
            <a:r>
              <a:rPr lang="en-US" sz="3200" dirty="0">
                <a:latin typeface="Nyala" pitchFamily="2" charset="0"/>
              </a:rPr>
              <a:t>There are two main types of probabilistic models: </a:t>
            </a:r>
            <a:r>
              <a:rPr lang="en-US" sz="3200" dirty="0" smtClean="0">
                <a:latin typeface="Nyala" pitchFamily="2" charset="0"/>
              </a:rPr>
              <a:t> </a:t>
            </a:r>
            <a:r>
              <a:rPr lang="en-US" sz="3200" dirty="0" smtClean="0">
                <a:solidFill>
                  <a:srgbClr val="0000CC"/>
                </a:solidFill>
                <a:latin typeface="Nyala" pitchFamily="2" charset="0"/>
              </a:rPr>
              <a:t>Generative </a:t>
            </a:r>
            <a:r>
              <a:rPr lang="en-US" sz="3200" dirty="0">
                <a:solidFill>
                  <a:srgbClr val="0000CC"/>
                </a:solidFill>
                <a:latin typeface="Nyala" pitchFamily="2" charset="0"/>
              </a:rPr>
              <a:t>models and </a:t>
            </a:r>
            <a:r>
              <a:rPr lang="en-US" sz="3200" dirty="0" smtClean="0">
                <a:solidFill>
                  <a:srgbClr val="0000CC"/>
                </a:solidFill>
                <a:latin typeface="Nyala" pitchFamily="2" charset="0"/>
              </a:rPr>
              <a:t>Discriminative </a:t>
            </a:r>
            <a:r>
              <a:rPr lang="en-US" sz="3200" dirty="0">
                <a:solidFill>
                  <a:srgbClr val="0000CC"/>
                </a:solidFill>
                <a:latin typeface="Nyala" pitchFamily="2" charset="0"/>
              </a:rPr>
              <a:t>models</a:t>
            </a:r>
            <a:r>
              <a:rPr lang="en-US" sz="3200" dirty="0" smtClean="0">
                <a:solidFill>
                  <a:srgbClr val="0000CC"/>
                </a:solidFill>
                <a:latin typeface="Nyala" pitchFamily="2" charset="0"/>
              </a:rPr>
              <a:t>.</a:t>
            </a:r>
          </a:p>
          <a:p>
            <a:pPr lvl="3">
              <a:buFont typeface="Wingdings 2" pitchFamily="18" charset="2"/>
              <a:buChar char="h"/>
            </a:pPr>
            <a:r>
              <a:rPr lang="en-US" sz="2400" dirty="0" smtClean="0">
                <a:latin typeface="Nyala" pitchFamily="2" charset="0"/>
              </a:rPr>
              <a:t> </a:t>
            </a:r>
            <a:r>
              <a:rPr lang="en-US" sz="2400" b="1" dirty="0">
                <a:latin typeface="Nyala" pitchFamily="2" charset="0"/>
              </a:rPr>
              <a:t>Generative models </a:t>
            </a:r>
            <a:r>
              <a:rPr lang="en-US" sz="2400" dirty="0">
                <a:latin typeface="Nyala" pitchFamily="2" charset="0"/>
              </a:rPr>
              <a:t>learn the joint probability distribution of the input and output variables, and can be used to </a:t>
            </a:r>
            <a:r>
              <a:rPr lang="en-US" sz="2400" b="1" dirty="0">
                <a:solidFill>
                  <a:srgbClr val="00B0F0"/>
                </a:solidFill>
                <a:latin typeface="Nyala" pitchFamily="2" charset="0"/>
              </a:rPr>
              <a:t>generate new data samples</a:t>
            </a:r>
            <a:r>
              <a:rPr lang="en-US" sz="2400" b="1" dirty="0" smtClean="0">
                <a:solidFill>
                  <a:srgbClr val="00B0F0"/>
                </a:solidFill>
                <a:latin typeface="Nyala" pitchFamily="2" charset="0"/>
              </a:rPr>
              <a:t>.</a:t>
            </a:r>
          </a:p>
          <a:p>
            <a:pPr lvl="3">
              <a:buFont typeface="Wingdings 2" pitchFamily="18" charset="2"/>
              <a:buChar char="h"/>
            </a:pPr>
            <a:r>
              <a:rPr lang="en-US" sz="2400" dirty="0" smtClean="0">
                <a:latin typeface="Nyala" pitchFamily="2" charset="0"/>
              </a:rPr>
              <a:t> </a:t>
            </a:r>
            <a:r>
              <a:rPr lang="en-US" sz="2400" b="1" dirty="0">
                <a:latin typeface="Nyala" pitchFamily="2" charset="0"/>
              </a:rPr>
              <a:t>Discriminative models </a:t>
            </a:r>
            <a:r>
              <a:rPr lang="en-US" sz="2400" dirty="0">
                <a:latin typeface="Nyala" pitchFamily="2" charset="0"/>
              </a:rPr>
              <a:t>learn the conditional probability distribution of the output variable given the input variable, and can be used to </a:t>
            </a:r>
            <a:r>
              <a:rPr lang="en-US" sz="2400" b="1" dirty="0">
                <a:solidFill>
                  <a:srgbClr val="00B0F0"/>
                </a:solidFill>
                <a:latin typeface="Nyala" pitchFamily="2" charset="0"/>
              </a:rPr>
              <a:t>make predictions or classifications</a:t>
            </a:r>
            <a:r>
              <a:rPr lang="en-US" sz="2400" dirty="0">
                <a:solidFill>
                  <a:srgbClr val="00B0F0"/>
                </a:solidFill>
                <a:latin typeface="Nyala" pitchFamily="2" charset="0"/>
              </a:rPr>
              <a:t>.</a:t>
            </a:r>
          </a:p>
        </p:txBody>
      </p:sp>
      <p:sp>
        <p:nvSpPr>
          <p:cNvPr id="4" name="Slide Number Placeholder 3"/>
          <p:cNvSpPr>
            <a:spLocks noGrp="1"/>
          </p:cNvSpPr>
          <p:nvPr>
            <p:ph type="sldNum" sz="quarter" idx="12"/>
          </p:nvPr>
        </p:nvSpPr>
        <p:spPr/>
        <p:txBody>
          <a:bodyPr/>
          <a:lstStyle/>
          <a:p>
            <a:fld id="{B82CCC60-E8CD-4174-8B1A-7DF615B22EEF}" type="slidenum">
              <a:rPr lang="en-US" smtClean="0"/>
              <a:pPr/>
              <a:t>20</a:t>
            </a:fld>
            <a:endParaRPr lang="en-US"/>
          </a:p>
        </p:txBody>
      </p:sp>
    </p:spTree>
    <p:extLst>
      <p:ext uri="{BB962C8B-B14F-4D97-AF65-F5344CB8AC3E}">
        <p14:creationId xmlns:p14="http://schemas.microsoft.com/office/powerpoint/2010/main" val="4189325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rot="393254">
            <a:off x="-171210" y="344246"/>
            <a:ext cx="8259098" cy="763526"/>
          </a:xfrm>
        </p:spPr>
        <p:txBody>
          <a:bodyPr/>
          <a:lstStyle/>
          <a:p>
            <a:r>
              <a:rPr lang="en-US" b="1" dirty="0" smtClean="0">
                <a:latin typeface="Nyala" pitchFamily="2" charset="0"/>
              </a:rPr>
              <a:t>Conti..</a:t>
            </a:r>
            <a:endParaRPr lang="en-US" b="1" dirty="0">
              <a:latin typeface="Nyala" pitchFamily="2" charset="0"/>
            </a:endParaRPr>
          </a:p>
        </p:txBody>
      </p:sp>
      <p:sp>
        <p:nvSpPr>
          <p:cNvPr id="5" name="Content Placeholder 4"/>
          <p:cNvSpPr>
            <a:spLocks noGrp="1"/>
          </p:cNvSpPr>
          <p:nvPr>
            <p:ph idx="1"/>
          </p:nvPr>
        </p:nvSpPr>
        <p:spPr>
          <a:xfrm>
            <a:off x="0" y="1371600"/>
            <a:ext cx="9014791" cy="3771900"/>
          </a:xfrm>
        </p:spPr>
        <p:txBody>
          <a:bodyPr>
            <a:normAutofit/>
          </a:bodyPr>
          <a:lstStyle/>
          <a:p>
            <a:pPr algn="l"/>
            <a:r>
              <a:rPr lang="en-US" sz="2400" dirty="0">
                <a:latin typeface="Nyala" pitchFamily="2" charset="0"/>
              </a:rPr>
              <a:t>Overall, learning probabilistic models is an important part of machine learning and artificial intelligence, as it allows us to represent and reason about uncertainty in a principled and flexible way.</a:t>
            </a:r>
            <a:endParaRPr lang="en-US" sz="2400" dirty="0" smtClean="0">
              <a:latin typeface="Nyala" pitchFamily="2" charset="0"/>
            </a:endParaRPr>
          </a:p>
          <a:p>
            <a:pPr algn="l"/>
            <a:r>
              <a:rPr lang="en-US" sz="2400" dirty="0" smtClean="0">
                <a:latin typeface="Nyala" pitchFamily="2" charset="0"/>
              </a:rPr>
              <a:t>Some </a:t>
            </a:r>
            <a:r>
              <a:rPr lang="en-US" sz="2400" dirty="0">
                <a:latin typeface="Nyala" pitchFamily="2" charset="0"/>
              </a:rPr>
              <a:t>common machine learning techniques for learning probabilistic models </a:t>
            </a:r>
            <a:r>
              <a:rPr lang="en-US" sz="2400" dirty="0" smtClean="0">
                <a:latin typeface="Nyala" pitchFamily="2" charset="0"/>
              </a:rPr>
              <a:t>include: </a:t>
            </a:r>
          </a:p>
          <a:p>
            <a:pPr lvl="4" algn="l">
              <a:buFont typeface="Wingdings 2" pitchFamily="18" charset="2"/>
              <a:buChar char="h"/>
            </a:pPr>
            <a:r>
              <a:rPr lang="en-US" sz="2400" dirty="0" smtClean="0">
                <a:latin typeface="Nyala" pitchFamily="2" charset="0"/>
              </a:rPr>
              <a:t> Maximum </a:t>
            </a:r>
            <a:r>
              <a:rPr lang="en-US" sz="2400" dirty="0">
                <a:latin typeface="Nyala" pitchFamily="2" charset="0"/>
              </a:rPr>
              <a:t>likelihood estimation, </a:t>
            </a:r>
            <a:endParaRPr lang="en-US" sz="2400" dirty="0" smtClean="0">
              <a:latin typeface="Nyala" pitchFamily="2" charset="0"/>
            </a:endParaRPr>
          </a:p>
          <a:p>
            <a:pPr lvl="4" algn="l">
              <a:buFont typeface="Wingdings 2" pitchFamily="18" charset="2"/>
              <a:buChar char="h"/>
            </a:pPr>
            <a:r>
              <a:rPr lang="en-US" sz="2400" dirty="0" smtClean="0">
                <a:latin typeface="Nyala" pitchFamily="2" charset="0"/>
              </a:rPr>
              <a:t> Bayesian </a:t>
            </a:r>
            <a:r>
              <a:rPr lang="en-US" sz="2400" dirty="0">
                <a:latin typeface="Nyala" pitchFamily="2" charset="0"/>
              </a:rPr>
              <a:t>inference, </a:t>
            </a:r>
            <a:r>
              <a:rPr lang="en-US" sz="2400" dirty="0" smtClean="0">
                <a:latin typeface="Nyala" pitchFamily="2" charset="0"/>
              </a:rPr>
              <a:t>and</a:t>
            </a:r>
          </a:p>
          <a:p>
            <a:pPr lvl="4" algn="l">
              <a:buFont typeface="Wingdings 2" pitchFamily="18" charset="2"/>
              <a:buChar char="h"/>
            </a:pPr>
            <a:r>
              <a:rPr lang="en-US" sz="2400" dirty="0" smtClean="0">
                <a:latin typeface="Nyala" pitchFamily="2" charset="0"/>
              </a:rPr>
              <a:t> Expectation-maximization.</a:t>
            </a:r>
          </a:p>
        </p:txBody>
      </p:sp>
    </p:spTree>
    <p:extLst>
      <p:ext uri="{BB962C8B-B14F-4D97-AF65-F5344CB8AC3E}">
        <p14:creationId xmlns:p14="http://schemas.microsoft.com/office/powerpoint/2010/main" val="114775302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Nyala" pitchFamily="2" charset="0"/>
              </a:rPr>
              <a:t>Conti..</a:t>
            </a:r>
            <a:endParaRPr lang="en-US" dirty="0">
              <a:latin typeface="Nyala" pitchFamily="2" charset="0"/>
            </a:endParaRPr>
          </a:p>
        </p:txBody>
      </p:sp>
      <p:sp>
        <p:nvSpPr>
          <p:cNvPr id="6" name="Content Placeholder 5"/>
          <p:cNvSpPr>
            <a:spLocks noGrp="1"/>
          </p:cNvSpPr>
          <p:nvPr>
            <p:ph idx="1"/>
          </p:nvPr>
        </p:nvSpPr>
        <p:spPr>
          <a:xfrm>
            <a:off x="-1" y="1236712"/>
            <a:ext cx="9040091" cy="3989915"/>
          </a:xfrm>
        </p:spPr>
        <p:txBody>
          <a:bodyPr>
            <a:normAutofit fontScale="77500" lnSpcReduction="20000"/>
          </a:bodyPr>
          <a:lstStyle/>
          <a:p>
            <a:r>
              <a:rPr lang="en-US" b="1" dirty="0">
                <a:latin typeface="Nyala" pitchFamily="2" charset="0"/>
              </a:rPr>
              <a:t>Maximum likelihood estimation (MLE) </a:t>
            </a:r>
            <a:r>
              <a:rPr lang="en-US" dirty="0">
                <a:latin typeface="Nyala" pitchFamily="2" charset="0"/>
              </a:rPr>
              <a:t>is a statistical method used to estimate the </a:t>
            </a:r>
            <a:r>
              <a:rPr lang="en-US" dirty="0" smtClean="0">
                <a:latin typeface="Nyala" pitchFamily="2" charset="0"/>
              </a:rPr>
              <a:t>parameters of a probability distribution based on a set of observed data. </a:t>
            </a:r>
          </a:p>
          <a:p>
            <a:pPr lvl="3">
              <a:buFont typeface="Wingdings 2" pitchFamily="18" charset="2"/>
              <a:buChar char="h"/>
            </a:pPr>
            <a:r>
              <a:rPr lang="en-US" dirty="0" smtClean="0">
                <a:latin typeface="Nyala" pitchFamily="2" charset="0"/>
              </a:rPr>
              <a:t> </a:t>
            </a:r>
            <a:r>
              <a:rPr lang="en-US" sz="2300" dirty="0" smtClean="0">
                <a:solidFill>
                  <a:srgbClr val="FF0000"/>
                </a:solidFill>
                <a:latin typeface="Nyala" pitchFamily="2" charset="0"/>
              </a:rPr>
              <a:t>The goal of MLE is to find the values of the parameters that maximize the likelihood of the observed data.</a:t>
            </a:r>
          </a:p>
          <a:p>
            <a:r>
              <a:rPr lang="en-US" b="1" dirty="0" smtClean="0">
                <a:latin typeface="Nyala" pitchFamily="2" charset="0"/>
              </a:rPr>
              <a:t>Bayesian inference </a:t>
            </a:r>
            <a:r>
              <a:rPr lang="en-US" dirty="0" smtClean="0">
                <a:latin typeface="Nyala" pitchFamily="2" charset="0"/>
              </a:rPr>
              <a:t>is a statistical method used to update the probability of a hypothesis based on new evidence or data. </a:t>
            </a:r>
          </a:p>
          <a:p>
            <a:pPr lvl="3">
              <a:buFont typeface="Wingdings 2" pitchFamily="18" charset="2"/>
              <a:buChar char="h"/>
            </a:pPr>
            <a:r>
              <a:rPr lang="en-US" sz="2300" dirty="0" smtClean="0">
                <a:solidFill>
                  <a:srgbClr val="FF0000"/>
                </a:solidFill>
                <a:latin typeface="Nyala" pitchFamily="2" charset="0"/>
              </a:rPr>
              <a:t> It is based on Bayes' theorem, which states that the probability of a hypothesis given the data is proportional to the product of the prior probability of the hypothesis and the likelihood of the data given the hypothesis.</a:t>
            </a:r>
          </a:p>
          <a:p>
            <a:r>
              <a:rPr lang="en-US" b="1" dirty="0" smtClean="0">
                <a:latin typeface="Nyala" pitchFamily="2" charset="0"/>
              </a:rPr>
              <a:t>Expectation-maximization (EM) </a:t>
            </a:r>
            <a:r>
              <a:rPr lang="en-US" dirty="0" smtClean="0">
                <a:latin typeface="Nyala" pitchFamily="2" charset="0"/>
              </a:rPr>
              <a:t>is a statistical algorithm used to estimate the parameters of a statistical model when some of the data is missing or incomplete. </a:t>
            </a:r>
          </a:p>
          <a:p>
            <a:pPr lvl="3">
              <a:buFont typeface="Wingdings 2" pitchFamily="18" charset="2"/>
              <a:buChar char="h"/>
            </a:pPr>
            <a:r>
              <a:rPr lang="en-US" sz="2300" dirty="0" smtClean="0">
                <a:solidFill>
                  <a:srgbClr val="FF0000"/>
                </a:solidFill>
                <a:latin typeface="Nyala" pitchFamily="2" charset="0"/>
              </a:rPr>
              <a:t> It is an iterative algorithm that alternates between two steps: the expectation step (E-step) and the maximization step (M-step).</a:t>
            </a:r>
            <a:endParaRPr lang="en-US" sz="2300" dirty="0">
              <a:solidFill>
                <a:srgbClr val="FF0000"/>
              </a:solidFill>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20798618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smtClean="0">
                <a:latin typeface="Nyala" pitchFamily="2" charset="0"/>
              </a:rPr>
              <a:t>Conti..</a:t>
            </a:r>
            <a:endParaRPr lang="en-US" b="1" dirty="0">
              <a:latin typeface="Nyala" pitchFamily="2" charset="0"/>
            </a:endParaRPr>
          </a:p>
        </p:txBody>
      </p:sp>
      <p:sp>
        <p:nvSpPr>
          <p:cNvPr id="3" name="Content Placeholder 2"/>
          <p:cNvSpPr>
            <a:spLocks noGrp="1"/>
          </p:cNvSpPr>
          <p:nvPr>
            <p:ph idx="1"/>
          </p:nvPr>
        </p:nvSpPr>
        <p:spPr>
          <a:xfrm>
            <a:off x="207818" y="1350110"/>
            <a:ext cx="8638008" cy="3512213"/>
          </a:xfrm>
        </p:spPr>
        <p:txBody>
          <a:bodyPr>
            <a:normAutofit fontScale="92500" lnSpcReduction="10000"/>
          </a:bodyPr>
          <a:lstStyle/>
          <a:p>
            <a:r>
              <a:rPr lang="en-US" dirty="0">
                <a:latin typeface="Nyala" pitchFamily="2" charset="0"/>
              </a:rPr>
              <a:t>Probabilistic models have many applications in AI, such as natural language processing, computer vision, robotics, and recommendation systems</a:t>
            </a:r>
            <a:r>
              <a:rPr lang="en-US" dirty="0" smtClean="0">
                <a:latin typeface="Nyala" pitchFamily="2" charset="0"/>
              </a:rPr>
              <a:t>.</a:t>
            </a:r>
          </a:p>
          <a:p>
            <a:r>
              <a:rPr lang="en-US" b="1" dirty="0" smtClean="0">
                <a:latin typeface="Nyala" pitchFamily="2" charset="0"/>
              </a:rPr>
              <a:t>For </a:t>
            </a:r>
            <a:r>
              <a:rPr lang="en-US" b="1" dirty="0">
                <a:latin typeface="Nyala" pitchFamily="2" charset="0"/>
              </a:rPr>
              <a:t>example,</a:t>
            </a:r>
            <a:r>
              <a:rPr lang="en-US" dirty="0">
                <a:latin typeface="Nyala" pitchFamily="2" charset="0"/>
              </a:rPr>
              <a:t> in </a:t>
            </a:r>
            <a:r>
              <a:rPr lang="en-US" dirty="0">
                <a:solidFill>
                  <a:srgbClr val="3333FF"/>
                </a:solidFill>
                <a:latin typeface="Nyala" pitchFamily="2" charset="0"/>
              </a:rPr>
              <a:t>natural language processing</a:t>
            </a:r>
            <a:r>
              <a:rPr lang="en-US" dirty="0">
                <a:latin typeface="Nyala" pitchFamily="2" charset="0"/>
              </a:rPr>
              <a:t>, probabilistic models can be used to model the probability of different words and phrases, and to generate new sentences that are similar to those in the training data. </a:t>
            </a:r>
            <a:endParaRPr lang="en-US" dirty="0" smtClean="0">
              <a:latin typeface="Nyala" pitchFamily="2" charset="0"/>
            </a:endParaRPr>
          </a:p>
          <a:p>
            <a:r>
              <a:rPr lang="en-US" dirty="0" smtClean="0">
                <a:latin typeface="Nyala" pitchFamily="2" charset="0"/>
              </a:rPr>
              <a:t>In </a:t>
            </a:r>
            <a:r>
              <a:rPr lang="en-US" dirty="0">
                <a:solidFill>
                  <a:srgbClr val="3333FF"/>
                </a:solidFill>
                <a:latin typeface="Nyala" pitchFamily="2" charset="0"/>
              </a:rPr>
              <a:t>computer vision</a:t>
            </a:r>
            <a:r>
              <a:rPr lang="en-US" dirty="0">
                <a:latin typeface="Nyala" pitchFamily="2" charset="0"/>
              </a:rPr>
              <a:t>, probabilistic models can be used to recognize objects in images and to estimate their poses and shapes.</a:t>
            </a:r>
          </a:p>
        </p:txBody>
      </p:sp>
      <p:sp>
        <p:nvSpPr>
          <p:cNvPr id="4" name="Slide Number Placeholder 3"/>
          <p:cNvSpPr>
            <a:spLocks noGrp="1"/>
          </p:cNvSpPr>
          <p:nvPr>
            <p:ph type="sldNum" sz="quarter" idx="12"/>
          </p:nvPr>
        </p:nvSpPr>
        <p:spPr/>
        <p:txBody>
          <a:bodyPr/>
          <a:lstStyle/>
          <a:p>
            <a:fld id="{B82CCC60-E8CD-4174-8B1A-7DF615B22EEF}" type="slidenum">
              <a:rPr lang="en-US" smtClean="0"/>
              <a:pPr/>
              <a:t>23</a:t>
            </a:fld>
            <a:endParaRPr lang="en-US"/>
          </a:p>
        </p:txBody>
      </p:sp>
    </p:spTree>
    <p:extLst>
      <p:ext uri="{BB962C8B-B14F-4D97-AF65-F5344CB8AC3E}">
        <p14:creationId xmlns:p14="http://schemas.microsoft.com/office/powerpoint/2010/main" val="17323382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712" y="114774"/>
            <a:ext cx="6571913" cy="725349"/>
          </a:xfrm>
        </p:spPr>
        <p:txBody>
          <a:bodyPr/>
          <a:lstStyle/>
          <a:p>
            <a:r>
              <a:rPr lang="en-US" b="1" dirty="0">
                <a:latin typeface="Nyala" pitchFamily="2" charset="0"/>
              </a:rPr>
              <a:t>Learning methods</a:t>
            </a:r>
          </a:p>
        </p:txBody>
      </p:sp>
      <p:sp>
        <p:nvSpPr>
          <p:cNvPr id="5" name="Content Placeholder 4"/>
          <p:cNvSpPr>
            <a:spLocks noGrp="1"/>
          </p:cNvSpPr>
          <p:nvPr>
            <p:ph idx="1"/>
          </p:nvPr>
        </p:nvSpPr>
        <p:spPr>
          <a:xfrm>
            <a:off x="137643" y="908438"/>
            <a:ext cx="6849566" cy="3897132"/>
          </a:xfrm>
        </p:spPr>
        <p:txBody>
          <a:bodyPr>
            <a:normAutofit fontScale="85000" lnSpcReduction="20000"/>
          </a:bodyPr>
          <a:lstStyle/>
          <a:p>
            <a:r>
              <a:rPr lang="en-US" dirty="0">
                <a:latin typeface="Nyala" pitchFamily="2" charset="0"/>
              </a:rPr>
              <a:t>There are various learning methods. Popular learning techniques include the following. </a:t>
            </a:r>
          </a:p>
          <a:p>
            <a:pPr lvl="1">
              <a:buFont typeface="Wingdings" pitchFamily="2" charset="2"/>
              <a:buChar char="F"/>
            </a:pPr>
            <a:r>
              <a:rPr lang="en-US" dirty="0" smtClean="0">
                <a:latin typeface="Nyala" pitchFamily="2" charset="0"/>
              </a:rPr>
              <a:t> K-Nearest </a:t>
            </a:r>
            <a:r>
              <a:rPr lang="en-US" dirty="0">
                <a:latin typeface="Nyala" pitchFamily="2" charset="0"/>
              </a:rPr>
              <a:t>Neighbors: </a:t>
            </a:r>
          </a:p>
          <a:p>
            <a:pPr lvl="1">
              <a:buFont typeface="Wingdings" pitchFamily="2" charset="2"/>
              <a:buChar char="F"/>
            </a:pPr>
            <a:r>
              <a:rPr lang="en-US" dirty="0" smtClean="0">
                <a:latin typeface="Nyala" pitchFamily="2" charset="0"/>
              </a:rPr>
              <a:t> Decision </a:t>
            </a:r>
            <a:r>
              <a:rPr lang="en-US" dirty="0">
                <a:latin typeface="Nyala" pitchFamily="2" charset="0"/>
              </a:rPr>
              <a:t>tree : divide decision space into piecewise constant regions.</a:t>
            </a:r>
          </a:p>
          <a:p>
            <a:pPr lvl="1">
              <a:buFont typeface="Wingdings" pitchFamily="2" charset="2"/>
              <a:buChar char="F"/>
            </a:pPr>
            <a:r>
              <a:rPr lang="en-US" dirty="0" smtClean="0">
                <a:latin typeface="Nyala" pitchFamily="2" charset="0"/>
              </a:rPr>
              <a:t> Neural </a:t>
            </a:r>
            <a:r>
              <a:rPr lang="en-US" dirty="0">
                <a:latin typeface="Nyala" pitchFamily="2" charset="0"/>
              </a:rPr>
              <a:t>networks: partition by non-linear </a:t>
            </a:r>
            <a:r>
              <a:rPr lang="en-US" dirty="0" smtClean="0">
                <a:latin typeface="Nyala" pitchFamily="2" charset="0"/>
              </a:rPr>
              <a:t>boundaries.</a:t>
            </a:r>
            <a:endParaRPr lang="en-US" dirty="0">
              <a:latin typeface="Nyala" pitchFamily="2" charset="0"/>
            </a:endParaRPr>
          </a:p>
          <a:p>
            <a:pPr lvl="1">
              <a:buFont typeface="Wingdings" pitchFamily="2" charset="2"/>
              <a:buChar char="F"/>
            </a:pPr>
            <a:r>
              <a:rPr lang="en-US" dirty="0" smtClean="0">
                <a:latin typeface="Nyala" pitchFamily="2" charset="0"/>
              </a:rPr>
              <a:t> Bayesian </a:t>
            </a:r>
            <a:r>
              <a:rPr lang="en-US" dirty="0">
                <a:latin typeface="Nyala" pitchFamily="2" charset="0"/>
              </a:rPr>
              <a:t>network: a probabilistic model</a:t>
            </a:r>
            <a:r>
              <a:rPr lang="en-US" dirty="0" smtClean="0">
                <a:latin typeface="Nyala" pitchFamily="2" charset="0"/>
              </a:rPr>
              <a:t>.</a:t>
            </a:r>
          </a:p>
          <a:p>
            <a:pPr lvl="1">
              <a:buFont typeface="Wingdings" pitchFamily="2" charset="2"/>
              <a:buChar char="F"/>
            </a:pPr>
            <a:r>
              <a:rPr lang="en-US" dirty="0" smtClean="0">
                <a:latin typeface="Nyala" pitchFamily="2" charset="0"/>
              </a:rPr>
              <a:t> Regression</a:t>
            </a:r>
            <a:r>
              <a:rPr lang="en-US" dirty="0">
                <a:latin typeface="Nyala" pitchFamily="2" charset="0"/>
              </a:rPr>
              <a:t>: (linear or any other polynomial). </a:t>
            </a:r>
          </a:p>
          <a:p>
            <a:pPr lvl="1">
              <a:buFont typeface="Wingdings" pitchFamily="2" charset="2"/>
              <a:buChar char="F"/>
            </a:pPr>
            <a:r>
              <a:rPr lang="en-US" dirty="0" smtClean="0">
                <a:latin typeface="Nyala" pitchFamily="2" charset="0"/>
              </a:rPr>
              <a:t> Support </a:t>
            </a:r>
            <a:r>
              <a:rPr lang="en-US" dirty="0">
                <a:latin typeface="Nyala" pitchFamily="2" charset="0"/>
              </a:rPr>
              <a:t>vector machine.</a:t>
            </a:r>
          </a:p>
          <a:p>
            <a:pPr lvl="1">
              <a:buFont typeface="Wingdings" pitchFamily="2" charset="2"/>
              <a:buChar char="F"/>
            </a:pPr>
            <a:r>
              <a:rPr lang="en-US" dirty="0" smtClean="0">
                <a:latin typeface="Nyala" pitchFamily="2" charset="0"/>
              </a:rPr>
              <a:t> Expectation </a:t>
            </a:r>
            <a:r>
              <a:rPr lang="en-US" dirty="0">
                <a:latin typeface="Nyala" pitchFamily="2" charset="0"/>
              </a:rPr>
              <a:t>maximization algorithm</a:t>
            </a:r>
            <a:r>
              <a:rPr lang="en-US" dirty="0" smtClean="0">
                <a:latin typeface="Nyala" pitchFamily="2" charset="0"/>
              </a:rPr>
              <a:t>.</a:t>
            </a:r>
            <a:endParaRPr lang="en-US" dirty="0">
              <a:latin typeface="Nyala" pitchFamily="2" charset="0"/>
            </a:endParaRPr>
          </a:p>
          <a:p>
            <a:pPr marL="0" indent="0">
              <a:buNone/>
            </a:pPr>
            <a:endParaRPr lang="en-US" dirty="0"/>
          </a:p>
        </p:txBody>
      </p:sp>
    </p:spTree>
    <p:extLst>
      <p:ext uri="{BB962C8B-B14F-4D97-AF65-F5344CB8AC3E}">
        <p14:creationId xmlns:p14="http://schemas.microsoft.com/office/powerpoint/2010/main" val="309721577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915693"/>
            <a:ext cx="8067369" cy="1592825"/>
          </a:xfrm>
        </p:spPr>
        <p:txBody>
          <a:bodyPr/>
          <a:lstStyle/>
          <a:p>
            <a:r>
              <a:rPr lang="en-US" dirty="0" smtClean="0">
                <a:latin typeface="Nyala" pitchFamily="2" charset="0"/>
              </a:rPr>
              <a:t> Machine Learning</a:t>
            </a:r>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25</a:t>
            </a:fld>
            <a:endParaRPr lang="en-US"/>
          </a:p>
        </p:txBody>
      </p:sp>
    </p:spTree>
    <p:extLst>
      <p:ext uri="{BB962C8B-B14F-4D97-AF65-F5344CB8AC3E}">
        <p14:creationId xmlns:p14="http://schemas.microsoft.com/office/powerpoint/2010/main" val="21521653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7930" y="88715"/>
            <a:ext cx="7940659" cy="916230"/>
          </a:xfrm>
        </p:spPr>
        <p:txBody>
          <a:bodyPr/>
          <a:lstStyle/>
          <a:p>
            <a:r>
              <a:rPr lang="en-US" dirty="0">
                <a:latin typeface="Nyala" pitchFamily="2" charset="0"/>
              </a:rPr>
              <a:t>Machine Learning</a:t>
            </a:r>
          </a:p>
        </p:txBody>
      </p:sp>
      <p:sp>
        <p:nvSpPr>
          <p:cNvPr id="6" name="Content Placeholder 5"/>
          <p:cNvSpPr>
            <a:spLocks noGrp="1"/>
          </p:cNvSpPr>
          <p:nvPr>
            <p:ph idx="1"/>
          </p:nvPr>
        </p:nvSpPr>
        <p:spPr>
          <a:xfrm>
            <a:off x="134530" y="1350109"/>
            <a:ext cx="8780869" cy="3718847"/>
          </a:xfrm>
        </p:spPr>
        <p:txBody>
          <a:bodyPr>
            <a:normAutofit/>
          </a:bodyPr>
          <a:lstStyle/>
          <a:p>
            <a:r>
              <a:rPr lang="en-US" dirty="0">
                <a:latin typeface="Nyala" pitchFamily="2" charset="0"/>
              </a:rPr>
              <a:t>Machine Learning (ML) is a subfield of artificial intelligence that focuses on the development of algorithms and models that can learn from data and make predictions or decisions based on that learning</a:t>
            </a:r>
            <a:r>
              <a:rPr lang="en-US" dirty="0" smtClean="0">
                <a:latin typeface="Nyala" pitchFamily="2" charset="0"/>
              </a:rPr>
              <a:t>.</a:t>
            </a:r>
          </a:p>
          <a:p>
            <a:r>
              <a:rPr lang="en-US" dirty="0">
                <a:latin typeface="Nyala" pitchFamily="2" charset="0"/>
              </a:rPr>
              <a:t>ML algorithms are used to analyze and interpret complex data, detect patterns, and make predictions or </a:t>
            </a:r>
            <a:r>
              <a:rPr lang="en-US" dirty="0" smtClean="0">
                <a:latin typeface="Nyala" pitchFamily="2" charset="0"/>
              </a:rPr>
              <a:t>decisions.</a:t>
            </a:r>
            <a:endParaRPr lang="en-US" dirty="0">
              <a:latin typeface="Nyala" pitchFamily="2" charset="0"/>
            </a:endParaRPr>
          </a:p>
          <a:p>
            <a:pPr marL="0" indent="0">
              <a:buNone/>
            </a:pPr>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26</a:t>
            </a:fld>
            <a:endParaRPr lang="en-US"/>
          </a:p>
        </p:txBody>
      </p:sp>
    </p:spTree>
    <p:extLst>
      <p:ext uri="{BB962C8B-B14F-4D97-AF65-F5344CB8AC3E}">
        <p14:creationId xmlns:p14="http://schemas.microsoft.com/office/powerpoint/2010/main" val="41010801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Nyala" pitchFamily="2" charset="0"/>
              </a:rPr>
              <a:t>Conti..</a:t>
            </a:r>
            <a:endParaRPr lang="en-US" b="1" dirty="0">
              <a:latin typeface="Nyala" pitchFamily="2" charset="0"/>
            </a:endParaRPr>
          </a:p>
        </p:txBody>
      </p:sp>
      <p:sp>
        <p:nvSpPr>
          <p:cNvPr id="3" name="Content Placeholder 2"/>
          <p:cNvSpPr>
            <a:spLocks noGrp="1"/>
          </p:cNvSpPr>
          <p:nvPr>
            <p:ph idx="1"/>
          </p:nvPr>
        </p:nvSpPr>
        <p:spPr>
          <a:xfrm>
            <a:off x="94774" y="1340170"/>
            <a:ext cx="8939896" cy="3803329"/>
          </a:xfrm>
        </p:spPr>
        <p:txBody>
          <a:bodyPr>
            <a:normAutofit fontScale="85000" lnSpcReduction="10000"/>
          </a:bodyPr>
          <a:lstStyle/>
          <a:p>
            <a:r>
              <a:rPr lang="en-US" dirty="0">
                <a:latin typeface="Nyala" pitchFamily="2" charset="0"/>
              </a:rPr>
              <a:t>Machine learning (ML) </a:t>
            </a:r>
            <a:r>
              <a:rPr lang="en-US" dirty="0" smtClean="0">
                <a:latin typeface="Nyala" pitchFamily="2" charset="0"/>
              </a:rPr>
              <a:t>enables </a:t>
            </a:r>
            <a:r>
              <a:rPr lang="en-US" dirty="0">
                <a:latin typeface="Nyala" pitchFamily="2" charset="0"/>
              </a:rPr>
              <a:t>machines to learn from data without being explicitly programmed.</a:t>
            </a:r>
          </a:p>
          <a:p>
            <a:r>
              <a:rPr lang="en-US" dirty="0">
                <a:latin typeface="Nyala" pitchFamily="2" charset="0"/>
              </a:rPr>
              <a:t>Instead of relying on pre-defined rules or algorithms, Machine Learning systems learn by finding patterns and relationships in the data</a:t>
            </a:r>
            <a:r>
              <a:rPr lang="en-US" dirty="0" smtClean="0">
                <a:latin typeface="Nyala" pitchFamily="2" charset="0"/>
              </a:rPr>
              <a:t>.</a:t>
            </a:r>
          </a:p>
          <a:p>
            <a:r>
              <a:rPr lang="en-US" dirty="0" smtClean="0">
                <a:latin typeface="Nyala" pitchFamily="2" charset="0"/>
              </a:rPr>
              <a:t>ML is </a:t>
            </a:r>
            <a:r>
              <a:rPr lang="en-US" dirty="0">
                <a:latin typeface="Nyala" pitchFamily="2" charset="0"/>
              </a:rPr>
              <a:t>used to solve a wide range of problems, such as image and speech recognition, natural language processing, fraud detection, and recommendation systems. </a:t>
            </a:r>
            <a:endParaRPr lang="en-US" dirty="0" smtClean="0">
              <a:latin typeface="Nyala" pitchFamily="2" charset="0"/>
            </a:endParaRPr>
          </a:p>
          <a:p>
            <a:r>
              <a:rPr lang="en-US" dirty="0">
                <a:latin typeface="Nyala" pitchFamily="2" charset="0"/>
              </a:rPr>
              <a:t>ML models can also be combined with other AI techniques, such as robotics, to create intelligent systems that can perceive and interact with the physical world.</a:t>
            </a:r>
          </a:p>
          <a:p>
            <a:endParaRPr lang="en-US" dirty="0">
              <a:latin typeface="Nyala" pitchFamily="2" charset="0"/>
            </a:endParaRPr>
          </a:p>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27</a:t>
            </a:fld>
            <a:endParaRPr lang="en-US"/>
          </a:p>
        </p:txBody>
      </p:sp>
    </p:spTree>
    <p:extLst>
      <p:ext uri="{BB962C8B-B14F-4D97-AF65-F5344CB8AC3E}">
        <p14:creationId xmlns:p14="http://schemas.microsoft.com/office/powerpoint/2010/main" val="210886031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smtClean="0">
                <a:latin typeface="Nyala" pitchFamily="2" charset="0"/>
              </a:rPr>
              <a:t>Conti..</a:t>
            </a:r>
            <a:endParaRPr lang="en-US" b="1" dirty="0">
              <a:latin typeface="Nyala" pitchFamily="2" charset="0"/>
            </a:endParaRPr>
          </a:p>
        </p:txBody>
      </p:sp>
      <p:sp>
        <p:nvSpPr>
          <p:cNvPr id="6" name="Content Placeholder 5"/>
          <p:cNvSpPr>
            <a:spLocks noGrp="1"/>
          </p:cNvSpPr>
          <p:nvPr>
            <p:ph idx="1"/>
          </p:nvPr>
        </p:nvSpPr>
        <p:spPr>
          <a:xfrm>
            <a:off x="1" y="1286189"/>
            <a:ext cx="9144000" cy="3857311"/>
          </a:xfrm>
        </p:spPr>
        <p:txBody>
          <a:bodyPr>
            <a:normAutofit fontScale="92500"/>
          </a:bodyPr>
          <a:lstStyle/>
          <a:p>
            <a:r>
              <a:rPr lang="en-US" dirty="0">
                <a:latin typeface="Nyala" pitchFamily="2" charset="0"/>
              </a:rPr>
              <a:t>There are three main types of machine learning: </a:t>
            </a:r>
            <a:r>
              <a:rPr lang="en-US" dirty="0" smtClean="0">
                <a:latin typeface="Nyala" pitchFamily="2" charset="0"/>
              </a:rPr>
              <a:t>                                </a:t>
            </a:r>
            <a:r>
              <a:rPr lang="en-US" sz="2600" dirty="0" smtClean="0">
                <a:solidFill>
                  <a:srgbClr val="3333FF"/>
                </a:solidFill>
                <a:latin typeface="Nyala" pitchFamily="2" charset="0"/>
              </a:rPr>
              <a:t>Supervised </a:t>
            </a:r>
            <a:r>
              <a:rPr lang="en-US" sz="2600" dirty="0">
                <a:solidFill>
                  <a:srgbClr val="3333FF"/>
                </a:solidFill>
                <a:latin typeface="Nyala" pitchFamily="2" charset="0"/>
              </a:rPr>
              <a:t>learning, </a:t>
            </a:r>
            <a:r>
              <a:rPr lang="en-US" sz="2600" dirty="0" smtClean="0">
                <a:solidFill>
                  <a:srgbClr val="3333FF"/>
                </a:solidFill>
                <a:latin typeface="Nyala" pitchFamily="2" charset="0"/>
              </a:rPr>
              <a:t>Unsupervised </a:t>
            </a:r>
            <a:r>
              <a:rPr lang="en-US" sz="2600" dirty="0">
                <a:solidFill>
                  <a:srgbClr val="3333FF"/>
                </a:solidFill>
                <a:latin typeface="Nyala" pitchFamily="2" charset="0"/>
              </a:rPr>
              <a:t>learning, and </a:t>
            </a:r>
            <a:r>
              <a:rPr lang="en-US" sz="2600" dirty="0" smtClean="0">
                <a:solidFill>
                  <a:srgbClr val="3333FF"/>
                </a:solidFill>
                <a:latin typeface="Nyala" pitchFamily="2" charset="0"/>
              </a:rPr>
              <a:t>Reinforcement </a:t>
            </a:r>
            <a:r>
              <a:rPr lang="en-US" sz="2600" dirty="0">
                <a:solidFill>
                  <a:srgbClr val="3333FF"/>
                </a:solidFill>
                <a:latin typeface="Nyala" pitchFamily="2" charset="0"/>
              </a:rPr>
              <a:t>learning. </a:t>
            </a:r>
            <a:endParaRPr lang="en-US" sz="2600" dirty="0" smtClean="0">
              <a:solidFill>
                <a:srgbClr val="3333FF"/>
              </a:solidFill>
              <a:latin typeface="Nyala" pitchFamily="2" charset="0"/>
            </a:endParaRPr>
          </a:p>
          <a:p>
            <a:pPr lvl="2">
              <a:buFont typeface="Wingdings" pitchFamily="2" charset="2"/>
              <a:buChar char="F"/>
            </a:pPr>
            <a:r>
              <a:rPr lang="en-US" b="1" dirty="0" smtClean="0">
                <a:latin typeface="Nyala" pitchFamily="2" charset="0"/>
              </a:rPr>
              <a:t> In </a:t>
            </a:r>
            <a:r>
              <a:rPr lang="en-US" b="1" dirty="0">
                <a:latin typeface="Nyala" pitchFamily="2" charset="0"/>
              </a:rPr>
              <a:t>supervised learning, </a:t>
            </a:r>
            <a:r>
              <a:rPr lang="en-US" dirty="0">
                <a:latin typeface="Nyala" pitchFamily="2" charset="0"/>
              </a:rPr>
              <a:t>the machine is trained on a labeled dataset, where </a:t>
            </a:r>
            <a:r>
              <a:rPr lang="en-US" dirty="0" smtClean="0">
                <a:latin typeface="Nyala" pitchFamily="2" charset="0"/>
              </a:rPr>
              <a:t> each </a:t>
            </a:r>
            <a:r>
              <a:rPr lang="en-US" dirty="0">
                <a:latin typeface="Nyala" pitchFamily="2" charset="0"/>
              </a:rPr>
              <a:t>data point is associated with a corresponding label or output. The machine then learns to predict the output for new input data. </a:t>
            </a:r>
            <a:endParaRPr lang="en-US" dirty="0" smtClean="0">
              <a:latin typeface="Nyala" pitchFamily="2" charset="0"/>
            </a:endParaRPr>
          </a:p>
          <a:p>
            <a:pPr lvl="2">
              <a:buFont typeface="Wingdings" pitchFamily="2" charset="2"/>
              <a:buChar char="F"/>
            </a:pPr>
            <a:r>
              <a:rPr lang="en-US" b="1" dirty="0" smtClean="0">
                <a:latin typeface="Nyala" pitchFamily="2" charset="0"/>
              </a:rPr>
              <a:t> In </a:t>
            </a:r>
            <a:r>
              <a:rPr lang="en-US" b="1" dirty="0">
                <a:latin typeface="Nyala" pitchFamily="2" charset="0"/>
              </a:rPr>
              <a:t>unsupervised learning, </a:t>
            </a:r>
            <a:r>
              <a:rPr lang="en-US" dirty="0">
                <a:latin typeface="Nyala" pitchFamily="2" charset="0"/>
              </a:rPr>
              <a:t>the machine is trained on an unlabeled dataset, and the goal is to find patterns and relationships in the data</a:t>
            </a:r>
            <a:r>
              <a:rPr lang="en-US" dirty="0" smtClean="0">
                <a:latin typeface="Nyala" pitchFamily="2" charset="0"/>
              </a:rPr>
              <a:t>.</a:t>
            </a:r>
          </a:p>
          <a:p>
            <a:pPr lvl="2">
              <a:buFont typeface="Wingdings" pitchFamily="2" charset="2"/>
              <a:buChar char="F"/>
            </a:pPr>
            <a:r>
              <a:rPr lang="en-US" dirty="0" smtClean="0">
                <a:latin typeface="Nyala" pitchFamily="2" charset="0"/>
              </a:rPr>
              <a:t> </a:t>
            </a:r>
            <a:r>
              <a:rPr lang="en-US" b="1" dirty="0">
                <a:latin typeface="Nyala" pitchFamily="2" charset="0"/>
              </a:rPr>
              <a:t>In reinforcement learning, </a:t>
            </a:r>
            <a:r>
              <a:rPr lang="en-US" dirty="0">
                <a:latin typeface="Nyala" pitchFamily="2" charset="0"/>
              </a:rPr>
              <a:t>the machine learns through trial and error, by receiving feedback in the form of rewards or penalties for its actions.</a:t>
            </a:r>
          </a:p>
        </p:txBody>
      </p:sp>
      <p:sp>
        <p:nvSpPr>
          <p:cNvPr id="4" name="Slide Number Placeholder 3"/>
          <p:cNvSpPr>
            <a:spLocks noGrp="1"/>
          </p:cNvSpPr>
          <p:nvPr>
            <p:ph type="sldNum" sz="quarter" idx="12"/>
          </p:nvPr>
        </p:nvSpPr>
        <p:spPr/>
        <p:txBody>
          <a:bodyPr/>
          <a:lstStyle/>
          <a:p>
            <a:fld id="{B82CCC60-E8CD-4174-8B1A-7DF615B22EEF}" type="slidenum">
              <a:rPr lang="en-US" smtClean="0"/>
              <a:pPr/>
              <a:t>28</a:t>
            </a:fld>
            <a:endParaRPr lang="en-US"/>
          </a:p>
        </p:txBody>
      </p:sp>
    </p:spTree>
    <p:extLst>
      <p:ext uri="{BB962C8B-B14F-4D97-AF65-F5344CB8AC3E}">
        <p14:creationId xmlns:p14="http://schemas.microsoft.com/office/powerpoint/2010/main" val="16198477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Nyala" pitchFamily="2" charset="0"/>
              </a:rPr>
              <a:t>Conti..</a:t>
            </a:r>
            <a:endParaRPr lang="en-US" b="1" dirty="0">
              <a:latin typeface="Nyala" pitchFamily="2" charset="0"/>
            </a:endParaRPr>
          </a:p>
        </p:txBody>
      </p:sp>
      <p:sp>
        <p:nvSpPr>
          <p:cNvPr id="5" name="Content Placeholder 4"/>
          <p:cNvSpPr>
            <a:spLocks noGrp="1"/>
          </p:cNvSpPr>
          <p:nvPr>
            <p:ph idx="1"/>
          </p:nvPr>
        </p:nvSpPr>
        <p:spPr>
          <a:xfrm>
            <a:off x="178904" y="1350110"/>
            <a:ext cx="8825948" cy="3359510"/>
          </a:xfrm>
        </p:spPr>
        <p:txBody>
          <a:bodyPr>
            <a:normAutofit/>
          </a:bodyPr>
          <a:lstStyle/>
          <a:p>
            <a:r>
              <a:rPr lang="en-US" dirty="0">
                <a:latin typeface="Nyala" pitchFamily="2" charset="0"/>
              </a:rPr>
              <a:t>One of the key challenges in ML is the selection of appropriate algorithms, </a:t>
            </a:r>
            <a:r>
              <a:rPr lang="en-US" dirty="0" smtClean="0">
                <a:latin typeface="Nyala" pitchFamily="2" charset="0"/>
              </a:rPr>
              <a:t>hyper parameters, </a:t>
            </a:r>
            <a:r>
              <a:rPr lang="en-US" dirty="0">
                <a:latin typeface="Nyala" pitchFamily="2" charset="0"/>
              </a:rPr>
              <a:t>and evaluation metrics for a given problem. </a:t>
            </a:r>
            <a:endParaRPr lang="en-US" dirty="0" smtClean="0">
              <a:latin typeface="Nyala" pitchFamily="2" charset="0"/>
            </a:endParaRPr>
          </a:p>
          <a:p>
            <a:r>
              <a:rPr lang="en-US" dirty="0" smtClean="0">
                <a:latin typeface="Nyala" pitchFamily="2" charset="0"/>
              </a:rPr>
              <a:t>This </a:t>
            </a:r>
            <a:r>
              <a:rPr lang="en-US" dirty="0">
                <a:latin typeface="Nyala" pitchFamily="2" charset="0"/>
              </a:rPr>
              <a:t>requires expertise in statistics, computer science, and domain-specific knowledge</a:t>
            </a:r>
            <a:r>
              <a:rPr lang="en-US" dirty="0" smtClean="0">
                <a:latin typeface="Nyala" pitchFamily="2" charset="0"/>
              </a:rPr>
              <a:t>.</a:t>
            </a:r>
          </a:p>
          <a:p>
            <a:r>
              <a:rPr lang="en-US" dirty="0" smtClean="0">
                <a:latin typeface="Nyala" pitchFamily="2" charset="0"/>
              </a:rPr>
              <a:t> </a:t>
            </a:r>
            <a:r>
              <a:rPr lang="en-US" dirty="0">
                <a:latin typeface="Nyala" pitchFamily="2" charset="0"/>
              </a:rPr>
              <a:t>In addition, ML algorithms require large amounts of data to train effectively, which can be a challenge in some domains.</a:t>
            </a:r>
          </a:p>
        </p:txBody>
      </p:sp>
    </p:spTree>
    <p:extLst>
      <p:ext uri="{BB962C8B-B14F-4D97-AF65-F5344CB8AC3E}">
        <p14:creationId xmlns:p14="http://schemas.microsoft.com/office/powerpoint/2010/main" val="39674667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93495" y="174408"/>
            <a:ext cx="6571913" cy="725349"/>
          </a:xfrm>
        </p:spPr>
        <p:txBody>
          <a:bodyPr/>
          <a:lstStyle/>
          <a:p>
            <a:r>
              <a:rPr lang="en-US" dirty="0" smtClean="0">
                <a:latin typeface="Nyala" pitchFamily="2" charset="0"/>
              </a:rPr>
              <a:t>What is learning?</a:t>
            </a:r>
            <a:endParaRPr lang="en-US" dirty="0"/>
          </a:p>
        </p:txBody>
      </p:sp>
      <p:sp>
        <p:nvSpPr>
          <p:cNvPr id="6" name="Content Placeholder 5"/>
          <p:cNvSpPr>
            <a:spLocks noGrp="1"/>
          </p:cNvSpPr>
          <p:nvPr>
            <p:ph idx="1"/>
          </p:nvPr>
        </p:nvSpPr>
        <p:spPr>
          <a:xfrm>
            <a:off x="0" y="1226490"/>
            <a:ext cx="6997148" cy="3753014"/>
          </a:xfrm>
        </p:spPr>
        <p:txBody>
          <a:bodyPr>
            <a:normAutofit fontScale="77500" lnSpcReduction="20000"/>
          </a:bodyPr>
          <a:lstStyle/>
          <a:p>
            <a:r>
              <a:rPr lang="en-US" dirty="0">
                <a:latin typeface="Nyala" pitchFamily="2" charset="0"/>
              </a:rPr>
              <a:t>Learning is the process of acquiring new knowledge, skills, behaviors, or attitudes through experience, study, instruction, </a:t>
            </a:r>
            <a:r>
              <a:rPr lang="en-US" dirty="0" smtClean="0">
                <a:latin typeface="Nyala" pitchFamily="2" charset="0"/>
              </a:rPr>
              <a:t>observation, practice</a:t>
            </a:r>
            <a:r>
              <a:rPr lang="en-US" dirty="0">
                <a:latin typeface="Nyala" pitchFamily="2" charset="0"/>
              </a:rPr>
              <a:t>, </a:t>
            </a:r>
            <a:r>
              <a:rPr lang="en-US" dirty="0" smtClean="0">
                <a:latin typeface="Nyala" pitchFamily="2" charset="0"/>
              </a:rPr>
              <a:t>interaction </a:t>
            </a:r>
            <a:r>
              <a:rPr lang="en-US" dirty="0">
                <a:latin typeface="Nyala" pitchFamily="2" charset="0"/>
              </a:rPr>
              <a:t>with </a:t>
            </a:r>
            <a:r>
              <a:rPr lang="en-US" dirty="0" smtClean="0">
                <a:latin typeface="Nyala" pitchFamily="2" charset="0"/>
              </a:rPr>
              <a:t>others, and etc.</a:t>
            </a:r>
          </a:p>
          <a:p>
            <a:r>
              <a:rPr lang="en-US" dirty="0" smtClean="0">
                <a:latin typeface="Nyala" pitchFamily="2" charset="0"/>
              </a:rPr>
              <a:t>It </a:t>
            </a:r>
            <a:r>
              <a:rPr lang="en-US" dirty="0">
                <a:latin typeface="Nyala" pitchFamily="2" charset="0"/>
              </a:rPr>
              <a:t>involves the ability to acquire, process, store, and use information and knowledge </a:t>
            </a:r>
            <a:r>
              <a:rPr lang="en-US" dirty="0" smtClean="0">
                <a:latin typeface="Nyala" pitchFamily="2" charset="0"/>
              </a:rPr>
              <a:t>to make sense of the world around us and adapt to changing circumstances.</a:t>
            </a:r>
          </a:p>
          <a:p>
            <a:r>
              <a:rPr lang="en-US" dirty="0" smtClean="0">
                <a:latin typeface="Nyala" pitchFamily="2" charset="0"/>
              </a:rPr>
              <a:t>Learning can occur consciously or unconsciously, and it can be facilitated by a variety of factors, including motivation, attention, memory, feedback, and reinforcement. </a:t>
            </a:r>
          </a:p>
          <a:p>
            <a:r>
              <a:rPr lang="en-US" dirty="0" smtClean="0">
                <a:latin typeface="Nyala" pitchFamily="2" charset="0"/>
              </a:rPr>
              <a:t>It </a:t>
            </a:r>
            <a:r>
              <a:rPr lang="en-US" dirty="0">
                <a:latin typeface="Nyala" pitchFamily="2" charset="0"/>
              </a:rPr>
              <a:t>is a fundamental aspect of human development and is essential for personal growth, professional success, and social interaction.</a:t>
            </a:r>
          </a:p>
        </p:txBody>
      </p:sp>
      <p:sp>
        <p:nvSpPr>
          <p:cNvPr id="4" name="Slide Number Placeholder 3"/>
          <p:cNvSpPr>
            <a:spLocks noGrp="1"/>
          </p:cNvSpPr>
          <p:nvPr>
            <p:ph type="sldNum" sz="quarter" idx="12"/>
          </p:nvPr>
        </p:nvSpPr>
        <p:spPr/>
        <p:txBody>
          <a:bodyPr/>
          <a:lstStyle/>
          <a:p>
            <a:fld id="{B82CCC60-E8CD-4174-8B1A-7DF615B22EEF}" type="slidenum">
              <a:rPr lang="en-US" smtClean="0"/>
              <a:pPr/>
              <a:t>3</a:t>
            </a:fld>
            <a:endParaRPr lang="en-US"/>
          </a:p>
        </p:txBody>
      </p:sp>
    </p:spTree>
    <p:extLst>
      <p:ext uri="{BB962C8B-B14F-4D97-AF65-F5344CB8AC3E}">
        <p14:creationId xmlns:p14="http://schemas.microsoft.com/office/powerpoint/2010/main" val="130829436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anim calcmode="lin" valueType="num">
                                      <p:cBhvr>
                                        <p:cTn id="2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Nyala" pitchFamily="2" charset="0"/>
              </a:rPr>
              <a:t>Conti..</a:t>
            </a:r>
            <a:endParaRPr lang="en-US" b="1" dirty="0">
              <a:latin typeface="Nyala" pitchFamily="2" charset="0"/>
            </a:endParaRPr>
          </a:p>
        </p:txBody>
      </p:sp>
      <p:sp>
        <p:nvSpPr>
          <p:cNvPr id="3" name="Content Placeholder 2"/>
          <p:cNvSpPr>
            <a:spLocks noGrp="1"/>
          </p:cNvSpPr>
          <p:nvPr>
            <p:ph idx="1"/>
          </p:nvPr>
        </p:nvSpPr>
        <p:spPr>
          <a:xfrm>
            <a:off x="91157" y="1300415"/>
            <a:ext cx="8953452" cy="3843085"/>
          </a:xfrm>
        </p:spPr>
        <p:txBody>
          <a:bodyPr>
            <a:normAutofit/>
          </a:bodyPr>
          <a:lstStyle/>
          <a:p>
            <a:r>
              <a:rPr lang="en-US" dirty="0">
                <a:latin typeface="Nyala" pitchFamily="2" charset="0"/>
              </a:rPr>
              <a:t>Some of the most popular machine learning algorithms used in AI </a:t>
            </a:r>
            <a:r>
              <a:rPr lang="en-US" dirty="0" smtClean="0">
                <a:latin typeface="Nyala" pitchFamily="2" charset="0"/>
              </a:rPr>
              <a:t>include:</a:t>
            </a:r>
          </a:p>
          <a:p>
            <a:pPr lvl="4">
              <a:buFont typeface="Wingdings 2" pitchFamily="18" charset="2"/>
              <a:buChar char="R"/>
            </a:pPr>
            <a:r>
              <a:rPr lang="en-US" dirty="0" smtClean="0">
                <a:latin typeface="Nyala" pitchFamily="2" charset="0"/>
              </a:rPr>
              <a:t> Linear </a:t>
            </a:r>
            <a:r>
              <a:rPr lang="en-US" dirty="0">
                <a:latin typeface="Nyala" pitchFamily="2" charset="0"/>
              </a:rPr>
              <a:t>regression, </a:t>
            </a:r>
            <a:endParaRPr lang="en-US" dirty="0" smtClean="0">
              <a:latin typeface="Nyala" pitchFamily="2" charset="0"/>
            </a:endParaRPr>
          </a:p>
          <a:p>
            <a:pPr lvl="4">
              <a:buFont typeface="Wingdings 2" pitchFamily="18" charset="2"/>
              <a:buChar char="R"/>
            </a:pPr>
            <a:r>
              <a:rPr lang="en-US" dirty="0" smtClean="0">
                <a:latin typeface="Nyala" pitchFamily="2" charset="0"/>
              </a:rPr>
              <a:t> Logistic </a:t>
            </a:r>
            <a:r>
              <a:rPr lang="en-US" dirty="0">
                <a:latin typeface="Nyala" pitchFamily="2" charset="0"/>
              </a:rPr>
              <a:t>regression, </a:t>
            </a:r>
          </a:p>
          <a:p>
            <a:pPr lvl="4">
              <a:buFont typeface="Wingdings 2" pitchFamily="18" charset="2"/>
              <a:buChar char="R"/>
            </a:pPr>
            <a:r>
              <a:rPr lang="en-US" dirty="0" smtClean="0">
                <a:latin typeface="Nyala" pitchFamily="2" charset="0"/>
              </a:rPr>
              <a:t> Decision </a:t>
            </a:r>
            <a:r>
              <a:rPr lang="en-US" dirty="0">
                <a:latin typeface="Nyala" pitchFamily="2" charset="0"/>
              </a:rPr>
              <a:t>trees, </a:t>
            </a:r>
          </a:p>
          <a:p>
            <a:pPr lvl="4">
              <a:buFont typeface="Wingdings 2" pitchFamily="18" charset="2"/>
              <a:buChar char="R"/>
            </a:pPr>
            <a:r>
              <a:rPr lang="en-US" dirty="0" smtClean="0">
                <a:latin typeface="Nyala" pitchFamily="2" charset="0"/>
              </a:rPr>
              <a:t> Support </a:t>
            </a:r>
            <a:r>
              <a:rPr lang="en-US" dirty="0">
                <a:latin typeface="Nyala" pitchFamily="2" charset="0"/>
              </a:rPr>
              <a:t>vector machines, and</a:t>
            </a:r>
            <a:endParaRPr lang="en-US" dirty="0" smtClean="0">
              <a:latin typeface="Nyala" pitchFamily="2" charset="0"/>
            </a:endParaRPr>
          </a:p>
          <a:p>
            <a:pPr lvl="4">
              <a:buFont typeface="Wingdings 2" pitchFamily="18" charset="2"/>
              <a:buChar char="R"/>
            </a:pPr>
            <a:r>
              <a:rPr lang="en-US" dirty="0" smtClean="0">
                <a:latin typeface="Nyala" pitchFamily="2" charset="0"/>
              </a:rPr>
              <a:t> Neural </a:t>
            </a:r>
            <a:r>
              <a:rPr lang="en-US" dirty="0">
                <a:latin typeface="Nyala" pitchFamily="2" charset="0"/>
              </a:rPr>
              <a:t>networks. </a:t>
            </a:r>
            <a:endParaRPr lang="en-US" dirty="0" smtClean="0">
              <a:latin typeface="Nyala" pitchFamily="2" charset="0"/>
            </a:endParaRPr>
          </a:p>
        </p:txBody>
      </p:sp>
    </p:spTree>
    <p:extLst>
      <p:ext uri="{BB962C8B-B14F-4D97-AF65-F5344CB8AC3E}">
        <p14:creationId xmlns:p14="http://schemas.microsoft.com/office/powerpoint/2010/main" val="211705208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4043" y="78776"/>
            <a:ext cx="7940659" cy="916230"/>
          </a:xfrm>
        </p:spPr>
        <p:txBody>
          <a:bodyPr/>
          <a:lstStyle/>
          <a:p>
            <a:r>
              <a:rPr lang="en-US" dirty="0" smtClean="0">
                <a:latin typeface="Nyala" pitchFamily="2" charset="0"/>
              </a:rPr>
              <a:t>Conti..</a:t>
            </a:r>
            <a:endParaRPr lang="en-US" dirty="0">
              <a:latin typeface="Nyala" pitchFamily="2" charset="0"/>
            </a:endParaRPr>
          </a:p>
        </p:txBody>
      </p:sp>
      <p:sp>
        <p:nvSpPr>
          <p:cNvPr id="5" name="Content Placeholder 4"/>
          <p:cNvSpPr>
            <a:spLocks noGrp="1"/>
          </p:cNvSpPr>
          <p:nvPr>
            <p:ph idx="1"/>
          </p:nvPr>
        </p:nvSpPr>
        <p:spPr>
          <a:xfrm>
            <a:off x="0" y="1230841"/>
            <a:ext cx="9144000" cy="3738724"/>
          </a:xfrm>
        </p:spPr>
        <p:txBody>
          <a:bodyPr>
            <a:normAutofit fontScale="85000" lnSpcReduction="10000"/>
          </a:bodyPr>
          <a:lstStyle/>
          <a:p>
            <a:r>
              <a:rPr lang="en-US" dirty="0">
                <a:latin typeface="Nyala" pitchFamily="2" charset="0"/>
              </a:rPr>
              <a:t>Overall, </a:t>
            </a:r>
            <a:r>
              <a:rPr lang="en-US" dirty="0" smtClean="0">
                <a:latin typeface="Nyala" pitchFamily="2" charset="0"/>
              </a:rPr>
              <a:t>Machine Learning </a:t>
            </a:r>
            <a:r>
              <a:rPr lang="en-US" dirty="0">
                <a:latin typeface="Nyala" pitchFamily="2" charset="0"/>
              </a:rPr>
              <a:t> is a powerful tool for solving complex problems and making predictions based on data</a:t>
            </a:r>
            <a:r>
              <a:rPr lang="en-US" dirty="0" smtClean="0">
                <a:latin typeface="Nyala" pitchFamily="2" charset="0"/>
              </a:rPr>
              <a:t>. And It </a:t>
            </a:r>
            <a:r>
              <a:rPr lang="en-US" dirty="0">
                <a:latin typeface="Nyala" pitchFamily="2" charset="0"/>
              </a:rPr>
              <a:t>is a rapidly growing field that has revolutionized many industries and aspects of our daily lives.</a:t>
            </a:r>
            <a:endParaRPr lang="en-US" dirty="0" smtClean="0">
              <a:latin typeface="Nyala" pitchFamily="2" charset="0"/>
            </a:endParaRPr>
          </a:p>
          <a:p>
            <a:r>
              <a:rPr lang="en-US" dirty="0" smtClean="0">
                <a:latin typeface="Nyala" pitchFamily="2" charset="0"/>
              </a:rPr>
              <a:t>As </a:t>
            </a:r>
            <a:r>
              <a:rPr lang="en-US" dirty="0">
                <a:latin typeface="Nyala" pitchFamily="2" charset="0"/>
              </a:rPr>
              <a:t>the demand for intelligent systems that can learn from data continues to grow, the field of machine learning is expected to play an increasingly important role in the development of artificial intelligence</a:t>
            </a:r>
            <a:r>
              <a:rPr lang="en-US" dirty="0" smtClean="0">
                <a:latin typeface="Nyala" pitchFamily="2" charset="0"/>
              </a:rPr>
              <a:t>.</a:t>
            </a:r>
          </a:p>
          <a:p>
            <a:r>
              <a:rPr lang="en-US" dirty="0" smtClean="0">
                <a:latin typeface="Nyala" pitchFamily="2" charset="0"/>
              </a:rPr>
              <a:t>And also as </a:t>
            </a:r>
            <a:r>
              <a:rPr lang="en-US" dirty="0">
                <a:latin typeface="Nyala" pitchFamily="2" charset="0"/>
              </a:rPr>
              <a:t>AI continues to advance, we can expect to see even more sophisticated and intelligent ML algorithms and models that can learn from diverse sources of data and make more accurate predictions and decisions. </a:t>
            </a:r>
          </a:p>
        </p:txBody>
      </p:sp>
    </p:spTree>
    <p:extLst>
      <p:ext uri="{BB962C8B-B14F-4D97-AF65-F5344CB8AC3E}">
        <p14:creationId xmlns:p14="http://schemas.microsoft.com/office/powerpoint/2010/main" val="28687063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45593" y="2726848"/>
            <a:ext cx="8067369" cy="1592825"/>
          </a:xfrm>
        </p:spPr>
        <p:txBody>
          <a:bodyPr/>
          <a:lstStyle/>
          <a:p>
            <a:r>
              <a:rPr lang="en-US" dirty="0">
                <a:latin typeface="Nyala" pitchFamily="2" charset="0"/>
              </a:rPr>
              <a:t>Neural N</a:t>
            </a:r>
            <a:r>
              <a:rPr lang="en-US" dirty="0" smtClean="0">
                <a:latin typeface="Nyala" pitchFamily="2" charset="0"/>
              </a:rPr>
              <a:t>etworks </a:t>
            </a:r>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32</a:t>
            </a:fld>
            <a:endParaRPr lang="en-US"/>
          </a:p>
        </p:txBody>
      </p:sp>
    </p:spTree>
    <p:extLst>
      <p:ext uri="{BB962C8B-B14F-4D97-AF65-F5344CB8AC3E}">
        <p14:creationId xmlns:p14="http://schemas.microsoft.com/office/powerpoint/2010/main" val="187850324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4592" y="128471"/>
            <a:ext cx="7940659" cy="916230"/>
          </a:xfrm>
        </p:spPr>
        <p:txBody>
          <a:bodyPr/>
          <a:lstStyle/>
          <a:p>
            <a:r>
              <a:rPr lang="en-US" dirty="0" smtClean="0">
                <a:latin typeface="Nyala" pitchFamily="2" charset="0"/>
              </a:rPr>
              <a:t> Neural Networks </a:t>
            </a:r>
            <a:endParaRPr lang="en-US" dirty="0">
              <a:latin typeface="Nyala" pitchFamily="2" charset="0"/>
            </a:endParaRPr>
          </a:p>
        </p:txBody>
      </p:sp>
      <p:sp>
        <p:nvSpPr>
          <p:cNvPr id="6" name="Content Placeholder 5"/>
          <p:cNvSpPr>
            <a:spLocks noGrp="1"/>
          </p:cNvSpPr>
          <p:nvPr>
            <p:ph idx="1"/>
          </p:nvPr>
        </p:nvSpPr>
        <p:spPr>
          <a:xfrm>
            <a:off x="0" y="1371600"/>
            <a:ext cx="6758609" cy="3697356"/>
          </a:xfrm>
        </p:spPr>
        <p:txBody>
          <a:bodyPr>
            <a:normAutofit/>
          </a:bodyPr>
          <a:lstStyle/>
          <a:p>
            <a:r>
              <a:rPr lang="en-US" dirty="0" smtClean="0">
                <a:latin typeface="Nyala" pitchFamily="2" charset="0"/>
              </a:rPr>
              <a:t>Neural </a:t>
            </a:r>
            <a:r>
              <a:rPr lang="en-US" dirty="0">
                <a:latin typeface="Nyala" pitchFamily="2" charset="0"/>
              </a:rPr>
              <a:t>networks are a key component of artificial intelligence, and they are used to model and solve a wide range of problems in different domains such as computer vision, natural language processing, speech recognition</a:t>
            </a:r>
            <a:r>
              <a:rPr lang="en-US" dirty="0" smtClean="0">
                <a:latin typeface="Nyala" pitchFamily="2" charset="0"/>
              </a:rPr>
              <a:t>,</a:t>
            </a:r>
            <a:r>
              <a:rPr lang="en-US" dirty="0">
                <a:latin typeface="Nyala" pitchFamily="2" charset="0"/>
              </a:rPr>
              <a:t> image recognition</a:t>
            </a:r>
            <a:r>
              <a:rPr lang="en-US" dirty="0" smtClean="0">
                <a:latin typeface="Nyala" pitchFamily="2" charset="0"/>
              </a:rPr>
              <a:t> </a:t>
            </a:r>
            <a:r>
              <a:rPr lang="en-US" dirty="0">
                <a:latin typeface="Nyala" pitchFamily="2" charset="0"/>
              </a:rPr>
              <a:t>and more</a:t>
            </a:r>
            <a:r>
              <a:rPr lang="en-US" dirty="0" smtClean="0">
                <a:latin typeface="Nyala" pitchFamily="2" charset="0"/>
              </a:rPr>
              <a:t>.</a:t>
            </a:r>
          </a:p>
        </p:txBody>
      </p:sp>
      <p:sp>
        <p:nvSpPr>
          <p:cNvPr id="4" name="Slide Number Placeholder 3"/>
          <p:cNvSpPr>
            <a:spLocks noGrp="1"/>
          </p:cNvSpPr>
          <p:nvPr>
            <p:ph type="sldNum" sz="quarter" idx="12"/>
          </p:nvPr>
        </p:nvSpPr>
        <p:spPr/>
        <p:txBody>
          <a:bodyPr/>
          <a:lstStyle/>
          <a:p>
            <a:fld id="{B82CCC60-E8CD-4174-8B1A-7DF615B22EEF}" type="slidenum">
              <a:rPr lang="en-US" smtClean="0"/>
              <a:pPr/>
              <a:t>33</a:t>
            </a:fld>
            <a:endParaRPr lang="en-US"/>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072906" y="2072409"/>
            <a:ext cx="3955677" cy="218651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28346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000" b="1" dirty="0" smtClean="0">
                <a:latin typeface="Nyala" pitchFamily="2" charset="0"/>
              </a:rPr>
              <a:t>Conti..</a:t>
            </a:r>
            <a:endParaRPr lang="en-US" sz="4000" b="1" dirty="0">
              <a:latin typeface="Nyala" pitchFamily="2" charset="0"/>
            </a:endParaRPr>
          </a:p>
        </p:txBody>
      </p:sp>
      <p:sp>
        <p:nvSpPr>
          <p:cNvPr id="6" name="Content Placeholder 5"/>
          <p:cNvSpPr>
            <a:spLocks noGrp="1"/>
          </p:cNvSpPr>
          <p:nvPr>
            <p:ph idx="1"/>
          </p:nvPr>
        </p:nvSpPr>
        <p:spPr>
          <a:xfrm>
            <a:off x="0" y="1054639"/>
            <a:ext cx="6947452" cy="4088861"/>
          </a:xfrm>
        </p:spPr>
        <p:txBody>
          <a:bodyPr>
            <a:normAutofit fontScale="85000" lnSpcReduction="10000"/>
          </a:bodyPr>
          <a:lstStyle/>
          <a:p>
            <a:r>
              <a:rPr lang="en-US" dirty="0">
                <a:latin typeface="Nyala" pitchFamily="2" charset="0"/>
              </a:rPr>
              <a:t>A neural network is a computational model that is inspired by the structure and function of the human brain. </a:t>
            </a:r>
            <a:endParaRPr lang="en-US" dirty="0" smtClean="0">
              <a:latin typeface="Nyala" pitchFamily="2" charset="0"/>
            </a:endParaRPr>
          </a:p>
          <a:p>
            <a:r>
              <a:rPr lang="en-US" dirty="0" smtClean="0">
                <a:latin typeface="Nyala" pitchFamily="2" charset="0"/>
              </a:rPr>
              <a:t>It </a:t>
            </a:r>
            <a:r>
              <a:rPr lang="en-US" dirty="0">
                <a:latin typeface="Nyala" pitchFamily="2" charset="0"/>
              </a:rPr>
              <a:t>consists of layers of interconnected processing units called neurons that work together to process and learn from input data. </a:t>
            </a:r>
            <a:endParaRPr lang="en-US" dirty="0" smtClean="0">
              <a:latin typeface="Nyala" pitchFamily="2" charset="0"/>
            </a:endParaRPr>
          </a:p>
          <a:p>
            <a:r>
              <a:rPr lang="en-US" dirty="0" smtClean="0">
                <a:latin typeface="Nyala" pitchFamily="2" charset="0"/>
              </a:rPr>
              <a:t>Each </a:t>
            </a:r>
            <a:r>
              <a:rPr lang="en-US" dirty="0">
                <a:latin typeface="Nyala" pitchFamily="2" charset="0"/>
              </a:rPr>
              <a:t>neuron receives input from other neurons or from the external world, processes it, and then passes the output to other neurons in the network. </a:t>
            </a:r>
            <a:endParaRPr lang="en-US" dirty="0" smtClean="0">
              <a:latin typeface="Nyala" pitchFamily="2" charset="0"/>
            </a:endParaRPr>
          </a:p>
          <a:p>
            <a:r>
              <a:rPr lang="en-US" dirty="0" smtClean="0">
                <a:latin typeface="Nyala" pitchFamily="2" charset="0"/>
              </a:rPr>
              <a:t>The </a:t>
            </a:r>
            <a:r>
              <a:rPr lang="en-US" dirty="0">
                <a:latin typeface="Nyala" pitchFamily="2" charset="0"/>
              </a:rPr>
              <a:t>connections between neurons are represented by weights that are learned during the training process.</a:t>
            </a:r>
          </a:p>
        </p:txBody>
      </p:sp>
      <p:sp>
        <p:nvSpPr>
          <p:cNvPr id="4" name="Slide Number Placeholder 3"/>
          <p:cNvSpPr>
            <a:spLocks noGrp="1"/>
          </p:cNvSpPr>
          <p:nvPr>
            <p:ph type="sldNum" sz="quarter" idx="12"/>
          </p:nvPr>
        </p:nvSpPr>
        <p:spPr/>
        <p:txBody>
          <a:bodyPr/>
          <a:lstStyle/>
          <a:p>
            <a:fld id="{B82CCC60-E8CD-4174-8B1A-7DF615B22EEF}" type="slidenum">
              <a:rPr lang="en-US" smtClean="0"/>
              <a:pPr/>
              <a:t>34</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450251" y="1449746"/>
            <a:ext cx="5143500" cy="2244005"/>
          </a:xfrm>
          <a:prstGeom prst="rect">
            <a:avLst/>
          </a:prstGeom>
          <a:ln w="190500" cap="sq">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976278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b="1" dirty="0" smtClean="0">
                <a:latin typeface="Nyala" pitchFamily="2" charset="0"/>
              </a:rPr>
              <a:t>Conti..</a:t>
            </a:r>
            <a:endParaRPr lang="en-US" sz="4000" b="1" dirty="0">
              <a:latin typeface="Nyala" pitchFamily="2" charset="0"/>
            </a:endParaRPr>
          </a:p>
        </p:txBody>
      </p:sp>
      <p:sp>
        <p:nvSpPr>
          <p:cNvPr id="5" name="Content Placeholder 4"/>
          <p:cNvSpPr>
            <a:spLocks noGrp="1"/>
          </p:cNvSpPr>
          <p:nvPr>
            <p:ph idx="1"/>
          </p:nvPr>
        </p:nvSpPr>
        <p:spPr>
          <a:xfrm>
            <a:off x="0" y="1207344"/>
            <a:ext cx="6500191" cy="3821856"/>
          </a:xfrm>
        </p:spPr>
        <p:txBody>
          <a:bodyPr>
            <a:normAutofit fontScale="92500" lnSpcReduction="10000"/>
          </a:bodyPr>
          <a:lstStyle/>
          <a:p>
            <a:r>
              <a:rPr lang="en-US" dirty="0">
                <a:latin typeface="Nyala" pitchFamily="2" charset="0"/>
              </a:rPr>
              <a:t>During training, the neural network is fed a large amount of labeled data, which it uses to adjust the weights of its connections in order to improve its accuracy in making predictions. </a:t>
            </a:r>
            <a:endParaRPr lang="en-US" dirty="0" smtClean="0">
              <a:latin typeface="Nyala" pitchFamily="2" charset="0"/>
            </a:endParaRPr>
          </a:p>
          <a:p>
            <a:r>
              <a:rPr lang="en-US" dirty="0" smtClean="0">
                <a:latin typeface="Nyala" pitchFamily="2" charset="0"/>
              </a:rPr>
              <a:t>Once </a:t>
            </a:r>
            <a:r>
              <a:rPr lang="en-US" dirty="0">
                <a:latin typeface="Nyala" pitchFamily="2" charset="0"/>
              </a:rPr>
              <a:t>the neural network has been trained, it can be used to make predictions on new, unseen data</a:t>
            </a:r>
            <a:r>
              <a:rPr lang="en-US" dirty="0" smtClean="0">
                <a:latin typeface="Nyala" pitchFamily="2" charset="0"/>
              </a:rPr>
              <a:t>.</a:t>
            </a:r>
            <a:endParaRPr lang="en-US" dirty="0">
              <a:latin typeface="Nyala" pitchFamily="2" charset="0"/>
            </a:endParaRPr>
          </a:p>
          <a:p>
            <a:r>
              <a:rPr lang="en-US" dirty="0">
                <a:latin typeface="Nyala" pitchFamily="2" charset="0"/>
              </a:rPr>
              <a:t>There are many different types of neural networks, each with its own strengths and weaknesses</a:t>
            </a:r>
            <a:r>
              <a:rPr lang="en-US" dirty="0" smtClean="0">
                <a:latin typeface="Nyala" pitchFamily="2" charset="0"/>
              </a:rPr>
              <a:t>.</a:t>
            </a:r>
          </a:p>
        </p:txBody>
      </p:sp>
    </p:spTree>
    <p:extLst>
      <p:ext uri="{BB962C8B-B14F-4D97-AF65-F5344CB8AC3E}">
        <p14:creationId xmlns:p14="http://schemas.microsoft.com/office/powerpoint/2010/main" val="11155462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yala" pitchFamily="2" charset="0"/>
              </a:rPr>
              <a:t>Conti..</a:t>
            </a:r>
            <a:endParaRPr lang="en-US" b="1" dirty="0">
              <a:latin typeface="Nyala" pitchFamily="2" charset="0"/>
            </a:endParaRPr>
          </a:p>
        </p:txBody>
      </p:sp>
      <p:sp>
        <p:nvSpPr>
          <p:cNvPr id="6" name="Content Placeholder 5"/>
          <p:cNvSpPr>
            <a:spLocks noGrp="1"/>
          </p:cNvSpPr>
          <p:nvPr>
            <p:ph idx="1"/>
          </p:nvPr>
        </p:nvSpPr>
        <p:spPr>
          <a:xfrm>
            <a:off x="0" y="1250718"/>
            <a:ext cx="9144000" cy="3689029"/>
          </a:xfrm>
        </p:spPr>
        <p:txBody>
          <a:bodyPr>
            <a:normAutofit lnSpcReduction="10000"/>
          </a:bodyPr>
          <a:lstStyle/>
          <a:p>
            <a:r>
              <a:rPr lang="en-US" sz="2400" dirty="0">
                <a:latin typeface="Nyala" pitchFamily="2" charset="0"/>
              </a:rPr>
              <a:t>Some common types of neural networks </a:t>
            </a:r>
            <a:r>
              <a:rPr lang="en-US" sz="2400" dirty="0" smtClean="0">
                <a:latin typeface="Nyala" pitchFamily="2" charset="0"/>
              </a:rPr>
              <a:t>include:</a:t>
            </a:r>
          </a:p>
          <a:p>
            <a:pPr lvl="4">
              <a:buFont typeface="Wingdings" pitchFamily="2" charset="2"/>
              <a:buChar char="]"/>
            </a:pPr>
            <a:r>
              <a:rPr lang="en-US" sz="2400" dirty="0" smtClean="0">
                <a:latin typeface="Nyala" pitchFamily="2" charset="0"/>
              </a:rPr>
              <a:t> </a:t>
            </a:r>
            <a:r>
              <a:rPr lang="en-US" sz="2400" dirty="0" err="1" smtClean="0">
                <a:latin typeface="Nyala" pitchFamily="2" charset="0"/>
              </a:rPr>
              <a:t>Feedforward</a:t>
            </a:r>
            <a:r>
              <a:rPr lang="en-US" sz="2400" dirty="0" smtClean="0">
                <a:latin typeface="Nyala" pitchFamily="2" charset="0"/>
              </a:rPr>
              <a:t> </a:t>
            </a:r>
            <a:r>
              <a:rPr lang="en-US" sz="2400" dirty="0">
                <a:latin typeface="Nyala" pitchFamily="2" charset="0"/>
              </a:rPr>
              <a:t>neural networks, </a:t>
            </a:r>
            <a:endParaRPr lang="en-US" sz="2400" dirty="0" smtClean="0">
              <a:latin typeface="Nyala" pitchFamily="2" charset="0"/>
            </a:endParaRPr>
          </a:p>
          <a:p>
            <a:pPr lvl="4">
              <a:buFont typeface="Wingdings" pitchFamily="2" charset="2"/>
              <a:buChar char="]"/>
            </a:pPr>
            <a:r>
              <a:rPr lang="en-US" sz="2400" dirty="0" smtClean="0">
                <a:latin typeface="Nyala" pitchFamily="2" charset="0"/>
              </a:rPr>
              <a:t> Convolutional </a:t>
            </a:r>
            <a:r>
              <a:rPr lang="en-US" sz="2400" dirty="0">
                <a:latin typeface="Nyala" pitchFamily="2" charset="0"/>
              </a:rPr>
              <a:t>neural networks, and </a:t>
            </a:r>
            <a:endParaRPr lang="en-US" sz="2400" dirty="0" smtClean="0">
              <a:latin typeface="Nyala" pitchFamily="2" charset="0"/>
            </a:endParaRPr>
          </a:p>
          <a:p>
            <a:pPr lvl="4">
              <a:buFont typeface="Wingdings" pitchFamily="2" charset="2"/>
              <a:buChar char="]"/>
            </a:pPr>
            <a:r>
              <a:rPr lang="en-US" sz="2400" dirty="0" smtClean="0">
                <a:latin typeface="Nyala" pitchFamily="2" charset="0"/>
              </a:rPr>
              <a:t> Recurrent </a:t>
            </a:r>
            <a:r>
              <a:rPr lang="en-US" sz="2400" dirty="0">
                <a:latin typeface="Nyala" pitchFamily="2" charset="0"/>
              </a:rPr>
              <a:t>neural networks. </a:t>
            </a:r>
          </a:p>
          <a:p>
            <a:r>
              <a:rPr lang="en-US" sz="2400" dirty="0">
                <a:latin typeface="Nyala" pitchFamily="2" charset="0"/>
              </a:rPr>
              <a:t>Each of these types of networks is designed to excel at a specific type of task, such </a:t>
            </a:r>
            <a:r>
              <a:rPr lang="en-US" sz="2400" dirty="0" smtClean="0">
                <a:latin typeface="Nyala" pitchFamily="2" charset="0"/>
              </a:rPr>
              <a:t>as:</a:t>
            </a:r>
          </a:p>
          <a:p>
            <a:pPr lvl="4">
              <a:buFont typeface="Wingdings" pitchFamily="2" charset="2"/>
              <a:buChar char="]"/>
            </a:pPr>
            <a:r>
              <a:rPr lang="en-US" sz="2400" dirty="0" smtClean="0">
                <a:latin typeface="Nyala" pitchFamily="2" charset="0"/>
              </a:rPr>
              <a:t> Image </a:t>
            </a:r>
            <a:r>
              <a:rPr lang="en-US" sz="2400" dirty="0">
                <a:latin typeface="Nyala" pitchFamily="2" charset="0"/>
              </a:rPr>
              <a:t>classification, </a:t>
            </a:r>
            <a:endParaRPr lang="en-US" sz="2400" dirty="0" smtClean="0">
              <a:latin typeface="Nyala" pitchFamily="2" charset="0"/>
            </a:endParaRPr>
          </a:p>
          <a:p>
            <a:pPr lvl="4">
              <a:buFont typeface="Wingdings" pitchFamily="2" charset="2"/>
              <a:buChar char="]"/>
            </a:pPr>
            <a:r>
              <a:rPr lang="en-US" sz="2400" dirty="0">
                <a:latin typeface="Nyala" pitchFamily="2" charset="0"/>
              </a:rPr>
              <a:t> </a:t>
            </a:r>
            <a:r>
              <a:rPr lang="en-US" sz="2400" dirty="0" smtClean="0">
                <a:latin typeface="Nyala" pitchFamily="2" charset="0"/>
              </a:rPr>
              <a:t>Object </a:t>
            </a:r>
            <a:r>
              <a:rPr lang="en-US" sz="2400" dirty="0">
                <a:latin typeface="Nyala" pitchFamily="2" charset="0"/>
              </a:rPr>
              <a:t>detection, or </a:t>
            </a:r>
            <a:endParaRPr lang="en-US" sz="2400" dirty="0" smtClean="0">
              <a:latin typeface="Nyala" pitchFamily="2" charset="0"/>
            </a:endParaRPr>
          </a:p>
          <a:p>
            <a:pPr lvl="4">
              <a:buFont typeface="Wingdings" pitchFamily="2" charset="2"/>
              <a:buChar char="]"/>
            </a:pPr>
            <a:r>
              <a:rPr lang="en-US" sz="2400" dirty="0" smtClean="0">
                <a:latin typeface="Nyala" pitchFamily="2" charset="0"/>
              </a:rPr>
              <a:t> Sequence </a:t>
            </a:r>
            <a:r>
              <a:rPr lang="en-US" sz="2400" dirty="0">
                <a:latin typeface="Nyala" pitchFamily="2" charset="0"/>
              </a:rPr>
              <a:t>modeling.</a:t>
            </a:r>
          </a:p>
          <a:p>
            <a:endParaRPr lang="en-US"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36</a:t>
            </a:fld>
            <a:endParaRPr lang="en-US"/>
          </a:p>
        </p:txBody>
      </p:sp>
    </p:spTree>
    <p:extLst>
      <p:ext uri="{BB962C8B-B14F-4D97-AF65-F5344CB8AC3E}">
        <p14:creationId xmlns:p14="http://schemas.microsoft.com/office/powerpoint/2010/main" val="33283551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yala" pitchFamily="2" charset="0"/>
              </a:rPr>
              <a:t>Conti..</a:t>
            </a:r>
            <a:endParaRPr lang="en-US" b="1" dirty="0">
              <a:latin typeface="Nyala" pitchFamily="2" charset="0"/>
            </a:endParaRPr>
          </a:p>
        </p:txBody>
      </p:sp>
      <p:sp>
        <p:nvSpPr>
          <p:cNvPr id="6" name="Content Placeholder 5"/>
          <p:cNvSpPr>
            <a:spLocks noGrp="1"/>
          </p:cNvSpPr>
          <p:nvPr>
            <p:ph idx="1"/>
          </p:nvPr>
        </p:nvSpPr>
        <p:spPr>
          <a:xfrm>
            <a:off x="177399" y="1226490"/>
            <a:ext cx="6740236" cy="3511061"/>
          </a:xfrm>
        </p:spPr>
        <p:txBody>
          <a:bodyPr>
            <a:normAutofit fontScale="77500" lnSpcReduction="20000"/>
          </a:bodyPr>
          <a:lstStyle/>
          <a:p>
            <a:r>
              <a:rPr lang="en-US" dirty="0">
                <a:latin typeface="Nyala" pitchFamily="2" charset="0"/>
              </a:rPr>
              <a:t>One of the key advantages of neural networks is their ability to learn complex, non-linear relationships between input and output data, making them well-suited for tasks that involve pattern recognition, classification, and prediction. </a:t>
            </a:r>
            <a:endParaRPr lang="en-US" dirty="0" smtClean="0">
              <a:latin typeface="Nyala" pitchFamily="2" charset="0"/>
            </a:endParaRPr>
          </a:p>
          <a:p>
            <a:r>
              <a:rPr lang="en-US" dirty="0" smtClean="0">
                <a:latin typeface="Nyala" pitchFamily="2" charset="0"/>
              </a:rPr>
              <a:t>However</a:t>
            </a:r>
            <a:r>
              <a:rPr lang="en-US" dirty="0">
                <a:latin typeface="Nyala" pitchFamily="2" charset="0"/>
              </a:rPr>
              <a:t>, training a neural network requires a large amount of data, computational resources, and careful selection of network architecture and </a:t>
            </a:r>
            <a:r>
              <a:rPr lang="en-US" dirty="0" err="1">
                <a:latin typeface="Nyala" pitchFamily="2" charset="0"/>
              </a:rPr>
              <a:t>hyperparameters</a:t>
            </a:r>
            <a:r>
              <a:rPr lang="en-US" dirty="0" smtClean="0">
                <a:latin typeface="Nyala" pitchFamily="2" charset="0"/>
              </a:rPr>
              <a:t>.</a:t>
            </a:r>
            <a:endParaRPr lang="en-US" dirty="0">
              <a:latin typeface="Nyala" pitchFamily="2" charset="0"/>
            </a:endParaRPr>
          </a:p>
          <a:p>
            <a:r>
              <a:rPr lang="en-US" dirty="0">
                <a:latin typeface="Nyala" pitchFamily="2" charset="0"/>
              </a:rPr>
              <a:t>Overall, neural networks are a powerful tool for solving a wide range of problems in artificial intelligence, and they continue to be an active area of research and development.</a:t>
            </a:r>
          </a:p>
        </p:txBody>
      </p:sp>
      <p:sp>
        <p:nvSpPr>
          <p:cNvPr id="4" name="Slide Number Placeholder 3"/>
          <p:cNvSpPr>
            <a:spLocks noGrp="1"/>
          </p:cNvSpPr>
          <p:nvPr>
            <p:ph type="sldNum" sz="quarter" idx="12"/>
          </p:nvPr>
        </p:nvSpPr>
        <p:spPr/>
        <p:txBody>
          <a:bodyPr/>
          <a:lstStyle/>
          <a:p>
            <a:fld id="{B82CCC60-E8CD-4174-8B1A-7DF615B22EEF}" type="slidenum">
              <a:rPr lang="en-US" smtClean="0"/>
              <a:pPr/>
              <a:t>37</a:t>
            </a:fld>
            <a:endParaRPr lang="en-US"/>
          </a:p>
        </p:txBody>
      </p:sp>
    </p:spTree>
    <p:extLst>
      <p:ext uri="{BB962C8B-B14F-4D97-AF65-F5344CB8AC3E}">
        <p14:creationId xmlns:p14="http://schemas.microsoft.com/office/powerpoint/2010/main" val="384296877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945509"/>
            <a:ext cx="8067369" cy="1592825"/>
          </a:xfrm>
        </p:spPr>
        <p:txBody>
          <a:bodyPr/>
          <a:lstStyle/>
          <a:p>
            <a:r>
              <a:rPr lang="en-US" sz="3200" dirty="0">
                <a:latin typeface="Nyala" pitchFamily="2" charset="0"/>
              </a:rPr>
              <a:t>Natural Language Processing </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38</a:t>
            </a:fld>
            <a:endParaRPr lang="en-US"/>
          </a:p>
        </p:txBody>
      </p:sp>
    </p:spTree>
    <p:extLst>
      <p:ext uri="{BB962C8B-B14F-4D97-AF65-F5344CB8AC3E}">
        <p14:creationId xmlns:p14="http://schemas.microsoft.com/office/powerpoint/2010/main" val="17994989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400833">
            <a:off x="107087" y="278454"/>
            <a:ext cx="8259098" cy="763526"/>
          </a:xfrm>
        </p:spPr>
        <p:txBody>
          <a:bodyPr/>
          <a:lstStyle/>
          <a:p>
            <a:pPr algn="l"/>
            <a:r>
              <a:rPr lang="en-US" dirty="0">
                <a:latin typeface="Nyala" pitchFamily="2" charset="0"/>
              </a:rPr>
              <a:t>Natural Language Processing</a:t>
            </a:r>
            <a:endParaRPr lang="en-US" dirty="0"/>
          </a:p>
        </p:txBody>
      </p:sp>
      <p:sp>
        <p:nvSpPr>
          <p:cNvPr id="3" name="Content Placeholder 2"/>
          <p:cNvSpPr>
            <a:spLocks noGrp="1"/>
          </p:cNvSpPr>
          <p:nvPr>
            <p:ph idx="1"/>
          </p:nvPr>
        </p:nvSpPr>
        <p:spPr>
          <a:xfrm>
            <a:off x="1" y="1437968"/>
            <a:ext cx="9144000" cy="3424354"/>
          </a:xfrm>
        </p:spPr>
        <p:txBody>
          <a:bodyPr>
            <a:normAutofit fontScale="92500" lnSpcReduction="20000"/>
          </a:bodyPr>
          <a:lstStyle/>
          <a:p>
            <a:pPr algn="l"/>
            <a:r>
              <a:rPr lang="en-US" dirty="0">
                <a:latin typeface="Nyala" pitchFamily="2" charset="0"/>
              </a:rPr>
              <a:t>Natural language processing (NLP) is a field of computer science, artificial intelligence (also called machine learning), and linguistics concerned with the interactions between computers and human through (natural) languages. </a:t>
            </a:r>
          </a:p>
          <a:p>
            <a:pPr algn="l"/>
            <a:r>
              <a:rPr lang="en-US" dirty="0">
                <a:latin typeface="Nyala" pitchFamily="2" charset="0"/>
              </a:rPr>
              <a:t>The process of a computer extracting meaningful information from natural language input and/or producing natural language </a:t>
            </a:r>
            <a:r>
              <a:rPr lang="en-US" dirty="0" smtClean="0">
                <a:latin typeface="Nyala" pitchFamily="2" charset="0"/>
              </a:rPr>
              <a:t>output.</a:t>
            </a:r>
            <a:endParaRPr lang="en-US" dirty="0">
              <a:latin typeface="Nyala" pitchFamily="2" charset="0"/>
            </a:endParaRPr>
          </a:p>
          <a:p>
            <a:pPr algn="l"/>
            <a:r>
              <a:rPr lang="en-US" dirty="0">
                <a:latin typeface="Nyala" pitchFamily="2" charset="0"/>
              </a:rPr>
              <a:t>Natural language understanding is sometimes </a:t>
            </a:r>
            <a:r>
              <a:rPr lang="en-US" dirty="0" smtClean="0">
                <a:latin typeface="Nyala" pitchFamily="2" charset="0"/>
              </a:rPr>
              <a:t>referred to as </a:t>
            </a:r>
            <a:r>
              <a:rPr lang="en-US" dirty="0">
                <a:latin typeface="Nyala" pitchFamily="2" charset="0"/>
              </a:rPr>
              <a:t>an </a:t>
            </a:r>
            <a:r>
              <a:rPr lang="en-US" dirty="0" smtClean="0">
                <a:latin typeface="Nyala" pitchFamily="2" charset="0"/>
              </a:rPr>
              <a:t>         </a:t>
            </a:r>
            <a:r>
              <a:rPr lang="en-US" b="1" dirty="0" smtClean="0">
                <a:solidFill>
                  <a:srgbClr val="0000CC"/>
                </a:solidFill>
                <a:latin typeface="Nyala" pitchFamily="2" charset="0"/>
              </a:rPr>
              <a:t>AI-complete</a:t>
            </a:r>
            <a:r>
              <a:rPr lang="en-US" dirty="0" smtClean="0">
                <a:latin typeface="Nyala" pitchFamily="2" charset="0"/>
              </a:rPr>
              <a:t> </a:t>
            </a:r>
            <a:r>
              <a:rPr lang="en-US" dirty="0">
                <a:latin typeface="Nyala" pitchFamily="2" charset="0"/>
              </a:rPr>
              <a:t>problem because it seems to require extensive knowledge about the outside world and the ability to manipulate </a:t>
            </a:r>
            <a:r>
              <a:rPr lang="en-US" dirty="0" smtClean="0">
                <a:latin typeface="Nyala" pitchFamily="2" charset="0"/>
              </a:rPr>
              <a:t>it.</a:t>
            </a:r>
            <a:endParaRPr lang="en-US" dirty="0">
              <a:latin typeface="Nyala" pitchFamily="2" charset="0"/>
            </a:endParaRPr>
          </a:p>
          <a:p>
            <a:pPr algn="l"/>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39</a:t>
            </a:fld>
            <a:endParaRPr lang="en-US"/>
          </a:p>
        </p:txBody>
      </p:sp>
    </p:spTree>
    <p:extLst>
      <p:ext uri="{BB962C8B-B14F-4D97-AF65-F5344CB8AC3E}">
        <p14:creationId xmlns:p14="http://schemas.microsoft.com/office/powerpoint/2010/main" val="22610443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033" y="128471"/>
            <a:ext cx="7940659" cy="916230"/>
          </a:xfrm>
        </p:spPr>
        <p:txBody>
          <a:bodyPr/>
          <a:lstStyle/>
          <a:p>
            <a:r>
              <a:rPr lang="en-US" dirty="0">
                <a:latin typeface="Nyala" pitchFamily="2" charset="0"/>
              </a:rPr>
              <a:t>Why we need </a:t>
            </a:r>
            <a:r>
              <a:rPr lang="en-US" dirty="0" smtClean="0">
                <a:latin typeface="Nyala" pitchFamily="2" charset="0"/>
              </a:rPr>
              <a:t>learning?  </a:t>
            </a:r>
            <a:endParaRPr lang="en-US" baseline="-25000" dirty="0">
              <a:latin typeface="Nyala" pitchFamily="2" charset="0"/>
            </a:endParaRPr>
          </a:p>
        </p:txBody>
      </p:sp>
      <p:sp>
        <p:nvSpPr>
          <p:cNvPr id="5" name="Content Placeholder 4"/>
          <p:cNvSpPr>
            <a:spLocks noGrp="1"/>
          </p:cNvSpPr>
          <p:nvPr>
            <p:ph idx="1"/>
          </p:nvPr>
        </p:nvSpPr>
        <p:spPr>
          <a:xfrm>
            <a:off x="0" y="1142657"/>
            <a:ext cx="9144000" cy="3917373"/>
          </a:xfrm>
        </p:spPr>
        <p:txBody>
          <a:bodyPr>
            <a:noAutofit/>
          </a:bodyPr>
          <a:lstStyle/>
          <a:p>
            <a:r>
              <a:rPr lang="en-US" sz="1600" dirty="0">
                <a:latin typeface="Nyala" pitchFamily="2" charset="0"/>
              </a:rPr>
              <a:t>Learning is essential for personal and professional growth, as well as for the development of society as a whole. Here are some reasons why we need learning</a:t>
            </a:r>
            <a:r>
              <a:rPr lang="en-US" sz="1600" dirty="0" smtClean="0">
                <a:latin typeface="Nyala" pitchFamily="2" charset="0"/>
              </a:rPr>
              <a:t>:</a:t>
            </a:r>
            <a:endParaRPr lang="en-US" sz="1600" dirty="0">
              <a:latin typeface="Nyala" pitchFamily="2" charset="0"/>
            </a:endParaRPr>
          </a:p>
          <a:p>
            <a:pPr lvl="1">
              <a:buFont typeface="Wingdings 2" pitchFamily="18" charset="2"/>
              <a:buChar char="E"/>
            </a:pPr>
            <a:r>
              <a:rPr lang="en-US" sz="1600" b="1" dirty="0" smtClean="0">
                <a:latin typeface="Nyala" pitchFamily="2" charset="0"/>
              </a:rPr>
              <a:t>Personal </a:t>
            </a:r>
            <a:r>
              <a:rPr lang="en-US" sz="1600" b="1" dirty="0">
                <a:latin typeface="Nyala" pitchFamily="2" charset="0"/>
              </a:rPr>
              <a:t>development: </a:t>
            </a:r>
            <a:r>
              <a:rPr lang="en-US" sz="1600" dirty="0">
                <a:latin typeface="Nyala" pitchFamily="2" charset="0"/>
              </a:rPr>
              <a:t>Learning helps individuals acquire new knowledge, skills, and attitudes that can enhance their personal and professional lives. </a:t>
            </a:r>
            <a:endParaRPr lang="en-US" sz="1600" dirty="0" smtClean="0">
              <a:latin typeface="Nyala" pitchFamily="2" charset="0"/>
            </a:endParaRPr>
          </a:p>
          <a:p>
            <a:pPr lvl="1">
              <a:buFont typeface="Wingdings 2" pitchFamily="18" charset="2"/>
              <a:buChar char="E"/>
            </a:pPr>
            <a:r>
              <a:rPr lang="en-US" sz="1600" b="1" dirty="0" smtClean="0">
                <a:latin typeface="Nyala" pitchFamily="2" charset="0"/>
              </a:rPr>
              <a:t>Socialization</a:t>
            </a:r>
            <a:r>
              <a:rPr lang="en-US" sz="1600" b="1" dirty="0">
                <a:latin typeface="Nyala" pitchFamily="2" charset="0"/>
              </a:rPr>
              <a:t>: </a:t>
            </a:r>
            <a:r>
              <a:rPr lang="en-US" sz="1600" dirty="0">
                <a:latin typeface="Nyala" pitchFamily="2" charset="0"/>
              </a:rPr>
              <a:t>Learning helps individuals develop social skills and interact effectively with others</a:t>
            </a:r>
            <a:r>
              <a:rPr lang="en-US" sz="1600" dirty="0" smtClean="0">
                <a:latin typeface="Nyala" pitchFamily="2" charset="0"/>
              </a:rPr>
              <a:t>. </a:t>
            </a:r>
          </a:p>
          <a:p>
            <a:pPr lvl="1">
              <a:buFont typeface="Wingdings 2" pitchFamily="18" charset="2"/>
              <a:buChar char="E"/>
            </a:pPr>
            <a:r>
              <a:rPr lang="en-US" sz="1600" b="1" dirty="0" smtClean="0">
                <a:latin typeface="Nyala" pitchFamily="2" charset="0"/>
              </a:rPr>
              <a:t>Innovation and progress: </a:t>
            </a:r>
            <a:r>
              <a:rPr lang="en-US" sz="1600" dirty="0" smtClean="0">
                <a:latin typeface="Nyala" pitchFamily="2" charset="0"/>
              </a:rPr>
              <a:t>Learning is essential for innovation and progress in various fields such as science, technology, and the arts. It enables individuals to generate new ideas, solve complex problems, and create new products.</a:t>
            </a:r>
          </a:p>
          <a:p>
            <a:pPr lvl="1">
              <a:buFont typeface="Wingdings 2" pitchFamily="18" charset="2"/>
              <a:buChar char="E"/>
            </a:pPr>
            <a:r>
              <a:rPr lang="en-US" sz="1600" b="1" dirty="0" smtClean="0">
                <a:latin typeface="Nyala" pitchFamily="2" charset="0"/>
              </a:rPr>
              <a:t>Adaptation </a:t>
            </a:r>
            <a:r>
              <a:rPr lang="en-US" sz="1600" b="1" dirty="0">
                <a:latin typeface="Nyala" pitchFamily="2" charset="0"/>
              </a:rPr>
              <a:t>to change: </a:t>
            </a:r>
            <a:r>
              <a:rPr lang="en-US" sz="1600" dirty="0">
                <a:latin typeface="Nyala" pitchFamily="2" charset="0"/>
              </a:rPr>
              <a:t>Learning helps individuals adapt to changing environments and circumstances. It enables them to acquire new skills and knowledge that can help them cope with new challenges and </a:t>
            </a:r>
            <a:r>
              <a:rPr lang="en-US" sz="1600" dirty="0" smtClean="0">
                <a:latin typeface="Nyala" pitchFamily="2" charset="0"/>
              </a:rPr>
              <a:t>opportunities.</a:t>
            </a:r>
            <a:endParaRPr lang="en-US" sz="1600" dirty="0">
              <a:latin typeface="Nyala" pitchFamily="2" charset="0"/>
            </a:endParaRPr>
          </a:p>
          <a:p>
            <a:pPr lvl="1">
              <a:buFont typeface="Wingdings 2" pitchFamily="18" charset="2"/>
              <a:buChar char="E"/>
            </a:pPr>
            <a:r>
              <a:rPr lang="en-US" sz="1600" b="1" dirty="0" smtClean="0">
                <a:latin typeface="Nyala" pitchFamily="2" charset="0"/>
              </a:rPr>
              <a:t>Personal </a:t>
            </a:r>
            <a:r>
              <a:rPr lang="en-US" sz="1600" b="1" dirty="0">
                <a:latin typeface="Nyala" pitchFamily="2" charset="0"/>
              </a:rPr>
              <a:t>fulfillment: </a:t>
            </a:r>
            <a:r>
              <a:rPr lang="en-US" sz="1600" dirty="0">
                <a:latin typeface="Nyala" pitchFamily="2" charset="0"/>
              </a:rPr>
              <a:t>Learning can provide individuals with a sense of personal fulfillment and satisfaction. It can help them pursue their interests and passions, and achieve their goals and aspirations</a:t>
            </a:r>
            <a:r>
              <a:rPr lang="en-US" sz="1600" dirty="0" smtClean="0">
                <a:latin typeface="Nyala" pitchFamily="2" charset="0"/>
              </a:rPr>
              <a:t>.</a:t>
            </a:r>
            <a:endParaRPr lang="en-US" sz="1600" dirty="0">
              <a:latin typeface="Nyala" pitchFamily="2" charset="0"/>
            </a:endParaRPr>
          </a:p>
        </p:txBody>
      </p:sp>
      <p:sp>
        <p:nvSpPr>
          <p:cNvPr id="2" name="TextBox 1"/>
          <p:cNvSpPr txBox="1"/>
          <p:nvPr/>
        </p:nvSpPr>
        <p:spPr>
          <a:xfrm>
            <a:off x="3396343" y="4607058"/>
            <a:ext cx="5838091" cy="461665"/>
          </a:xfrm>
          <a:prstGeom prst="rect">
            <a:avLst/>
          </a:prstGeom>
          <a:noFill/>
        </p:spPr>
        <p:txBody>
          <a:bodyPr wrap="square" rtlCol="0">
            <a:spAutoFit/>
          </a:bodyPr>
          <a:lstStyle/>
          <a:p>
            <a:r>
              <a:rPr lang="en-US" sz="2400" b="1" dirty="0" smtClean="0">
                <a:solidFill>
                  <a:srgbClr val="FF0000"/>
                </a:solidFill>
                <a:latin typeface="Nyala" pitchFamily="2" charset="0"/>
              </a:rPr>
              <a:t>Why computers or machines need learning?</a:t>
            </a:r>
            <a:endParaRPr lang="en-US" sz="2400" b="1" dirty="0">
              <a:solidFill>
                <a:srgbClr val="FF0000"/>
              </a:solidFill>
              <a:latin typeface="Nyala" pitchFamily="2" charset="0"/>
            </a:endParaRPr>
          </a:p>
        </p:txBody>
      </p:sp>
    </p:spTree>
    <p:extLst>
      <p:ext uri="{BB962C8B-B14F-4D97-AF65-F5344CB8AC3E}">
        <p14:creationId xmlns:p14="http://schemas.microsoft.com/office/powerpoint/2010/main" val="18222063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1000"/>
                                        <p:tgtEl>
                                          <p:spTgt spid="5">
                                            <p:txEl>
                                              <p:pRg st="2" end="2"/>
                                            </p:txEl>
                                          </p:spTgt>
                                        </p:tgtEl>
                                      </p:cBhvr>
                                    </p:animEffect>
                                    <p:anim calcmode="lin" valueType="num">
                                      <p:cBhvr>
                                        <p:cTn id="2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anim calcmode="lin" valueType="num">
                                      <p:cBhvr>
                                        <p:cTn id="2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1000"/>
                                        <p:tgtEl>
                                          <p:spTgt spid="5">
                                            <p:txEl>
                                              <p:pRg st="4" end="4"/>
                                            </p:txEl>
                                          </p:spTgt>
                                        </p:tgtEl>
                                      </p:cBhvr>
                                    </p:animEffect>
                                    <p:anim calcmode="lin" valueType="num">
                                      <p:cBhvr>
                                        <p:cTn id="3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Effect transition="in" filter="fade">
                                      <p:cBhvr>
                                        <p:cTn id="41" dur="1000"/>
                                        <p:tgtEl>
                                          <p:spTgt spid="5">
                                            <p:txEl>
                                              <p:pRg st="5" end="5"/>
                                            </p:txEl>
                                          </p:spTgt>
                                        </p:tgtEl>
                                      </p:cBhvr>
                                    </p:animEffect>
                                    <p:anim calcmode="lin" valueType="num">
                                      <p:cBhvr>
                                        <p:cTn id="4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
                                            <p:txEl>
                                              <p:pRg st="0" end="0"/>
                                            </p:txEl>
                                          </p:spTgt>
                                        </p:tgtEl>
                                        <p:attrNameLst>
                                          <p:attrName>style.visibility</p:attrName>
                                        </p:attrNameLst>
                                      </p:cBhvr>
                                      <p:to>
                                        <p:strVal val="visible"/>
                                      </p:to>
                                    </p:set>
                                    <p:anim calcmode="lin" valueType="num">
                                      <p:cBhvr additive="base">
                                        <p:cTn id="4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38410"/>
            <a:ext cx="7940659" cy="916230"/>
          </a:xfrm>
        </p:spPr>
        <p:txBody>
          <a:bodyPr>
            <a:normAutofit/>
          </a:bodyPr>
          <a:lstStyle/>
          <a:p>
            <a:r>
              <a:rPr lang="en-US" sz="4000" b="1" dirty="0" smtClean="0">
                <a:solidFill>
                  <a:srgbClr val="0000CC"/>
                </a:solidFill>
                <a:latin typeface="Nyala" pitchFamily="2" charset="0"/>
              </a:rPr>
              <a:t>  NLP:HLT</a:t>
            </a:r>
            <a:endParaRPr lang="en-US" sz="4000" b="1" dirty="0">
              <a:solidFill>
                <a:srgbClr val="0000CC"/>
              </a:solidFill>
              <a:latin typeface="Nyala" pitchFamily="2" charset="0"/>
            </a:endParaRPr>
          </a:p>
        </p:txBody>
      </p:sp>
      <p:sp>
        <p:nvSpPr>
          <p:cNvPr id="6" name="Content Placeholder 5"/>
          <p:cNvSpPr>
            <a:spLocks noGrp="1"/>
          </p:cNvSpPr>
          <p:nvPr>
            <p:ph idx="1"/>
          </p:nvPr>
        </p:nvSpPr>
        <p:spPr>
          <a:xfrm>
            <a:off x="0" y="1321904"/>
            <a:ext cx="9064487" cy="3675951"/>
          </a:xfrm>
        </p:spPr>
        <p:txBody>
          <a:bodyPr>
            <a:normAutofit/>
          </a:bodyPr>
          <a:lstStyle/>
          <a:p>
            <a:r>
              <a:rPr lang="en-US" dirty="0">
                <a:solidFill>
                  <a:srgbClr val="FF0000"/>
                </a:solidFill>
                <a:latin typeface="Nyala" pitchFamily="2" charset="0"/>
              </a:rPr>
              <a:t>Human Language Technologies </a:t>
            </a:r>
            <a:r>
              <a:rPr lang="en-US" dirty="0">
                <a:latin typeface="Nyala" pitchFamily="2" charset="0"/>
              </a:rPr>
              <a:t>are information technologies that are specialized for dealing with the most complex information medium in our world: human language.</a:t>
            </a:r>
          </a:p>
          <a:p>
            <a:r>
              <a:rPr lang="en-US" dirty="0">
                <a:latin typeface="Nyala" pitchFamily="2" charset="0"/>
              </a:rPr>
              <a:t>Covers a broad range of activities with the eventual goal of enabling people to communicate with machines using natural communication skills.</a:t>
            </a:r>
          </a:p>
          <a:p>
            <a:r>
              <a:rPr lang="en-US" dirty="0">
                <a:latin typeface="Nyala" pitchFamily="2" charset="0"/>
              </a:rPr>
              <a:t>Consists of: </a:t>
            </a:r>
            <a:r>
              <a:rPr lang="en-US" dirty="0" smtClean="0">
                <a:latin typeface="Nyala" pitchFamily="2" charset="0"/>
              </a:rPr>
              <a:t>Computational Linguistics </a:t>
            </a:r>
            <a:r>
              <a:rPr lang="en-US" dirty="0">
                <a:latin typeface="Nyala" pitchFamily="2" charset="0"/>
              </a:rPr>
              <a:t>(CL) and </a:t>
            </a:r>
            <a:r>
              <a:rPr lang="en-US" dirty="0" smtClean="0">
                <a:latin typeface="Nyala" pitchFamily="2" charset="0"/>
              </a:rPr>
              <a:t>Speech Technology </a:t>
            </a:r>
            <a:r>
              <a:rPr lang="en-US" dirty="0">
                <a:latin typeface="Nyala" pitchFamily="2" charset="0"/>
              </a:rPr>
              <a:t>as its </a:t>
            </a:r>
            <a:r>
              <a:rPr lang="en-US" dirty="0" smtClean="0">
                <a:latin typeface="Nyala" pitchFamily="2" charset="0"/>
              </a:rPr>
              <a:t>core.</a:t>
            </a:r>
            <a:endParaRPr lang="en-US" dirty="0">
              <a:latin typeface="Nyala" pitchFamily="2" charset="0"/>
            </a:endParaRPr>
          </a:p>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40</a:t>
            </a:fld>
            <a:endParaRPr lang="en-US"/>
          </a:p>
        </p:txBody>
      </p:sp>
    </p:spTree>
    <p:extLst>
      <p:ext uri="{BB962C8B-B14F-4D97-AF65-F5344CB8AC3E}">
        <p14:creationId xmlns:p14="http://schemas.microsoft.com/office/powerpoint/2010/main" val="27914125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b="1" dirty="0" smtClean="0">
                <a:latin typeface="Nyala" pitchFamily="2" charset="0"/>
              </a:rPr>
              <a:t>Conti..</a:t>
            </a:r>
            <a:endParaRPr lang="en-US" b="1" dirty="0">
              <a:latin typeface="Nyala" pitchFamily="2" charset="0"/>
            </a:endParaRPr>
          </a:p>
        </p:txBody>
      </p:sp>
      <p:sp>
        <p:nvSpPr>
          <p:cNvPr id="6" name="Content Placeholder 5"/>
          <p:cNvSpPr>
            <a:spLocks noGrp="1"/>
          </p:cNvSpPr>
          <p:nvPr>
            <p:ph idx="1"/>
          </p:nvPr>
        </p:nvSpPr>
        <p:spPr>
          <a:xfrm>
            <a:off x="180610" y="1369988"/>
            <a:ext cx="8246070" cy="3512213"/>
          </a:xfrm>
        </p:spPr>
        <p:txBody>
          <a:bodyPr>
            <a:normAutofit fontScale="70000" lnSpcReduction="20000"/>
          </a:bodyPr>
          <a:lstStyle/>
          <a:p>
            <a:pPr marL="432000" indent="-323640">
              <a:lnSpc>
                <a:spcPct val="100000"/>
              </a:lnSpc>
              <a:buClr>
                <a:srgbClr val="FF3366"/>
              </a:buClr>
              <a:buSzPct val="45000"/>
              <a:buFont typeface="Wingdings" charset="2"/>
              <a:buChar char=""/>
            </a:pPr>
            <a:r>
              <a:rPr lang="en-US" sz="3600" b="1" spc="-1" dirty="0" smtClean="0">
                <a:solidFill>
                  <a:srgbClr val="000000"/>
                </a:solidFill>
                <a:uFill>
                  <a:solidFill>
                    <a:srgbClr val="FFFFFF"/>
                  </a:solidFill>
                </a:uFill>
                <a:latin typeface="Nyala" pitchFamily="2" charset="0"/>
                <a:ea typeface="Arial Unicode MS"/>
              </a:rPr>
              <a:t>Computational Linguistics (CL)</a:t>
            </a:r>
            <a:r>
              <a:rPr lang="en-US" sz="3600" spc="-1" dirty="0" smtClean="0">
                <a:solidFill>
                  <a:srgbClr val="000000"/>
                </a:solidFill>
                <a:uFill>
                  <a:solidFill>
                    <a:srgbClr val="FFFFFF"/>
                  </a:solidFill>
                </a:uFill>
                <a:latin typeface="Nyala" pitchFamily="2" charset="0"/>
                <a:ea typeface="Arial Unicode MS"/>
              </a:rPr>
              <a:t> </a:t>
            </a:r>
            <a:r>
              <a:rPr lang="en-US" sz="3600" spc="-1" dirty="0">
                <a:solidFill>
                  <a:srgbClr val="000000"/>
                </a:solidFill>
                <a:uFill>
                  <a:solidFill>
                    <a:srgbClr val="FFFFFF"/>
                  </a:solidFill>
                </a:uFill>
                <a:latin typeface="Nyala" pitchFamily="2" charset="0"/>
                <a:ea typeface="Arial Unicode MS"/>
              </a:rPr>
              <a:t>is an interdisciplinary field dealing with the statistical and/or rule-based modeling of natural language from a computational perspective.</a:t>
            </a:r>
            <a:endParaRPr lang="en-US" sz="4000" spc="-1" dirty="0">
              <a:solidFill>
                <a:srgbClr val="000000"/>
              </a:solidFill>
              <a:uFill>
                <a:solidFill>
                  <a:srgbClr val="FFFFFF"/>
                </a:solidFill>
              </a:uFill>
              <a:latin typeface="Nyala" pitchFamily="2" charset="0"/>
            </a:endParaRPr>
          </a:p>
          <a:p>
            <a:pPr marL="432000" indent="-323640" algn="just">
              <a:lnSpc>
                <a:spcPct val="100000"/>
              </a:lnSpc>
              <a:buClr>
                <a:srgbClr val="FF3366"/>
              </a:buClr>
              <a:buSzPct val="45000"/>
              <a:buFont typeface="Wingdings" charset="2"/>
              <a:buChar char=""/>
            </a:pPr>
            <a:r>
              <a:rPr lang="en-US" sz="3600" b="1" spc="-1" dirty="0">
                <a:solidFill>
                  <a:srgbClr val="000000"/>
                </a:solidFill>
                <a:uFill>
                  <a:solidFill>
                    <a:srgbClr val="FFFFFF"/>
                  </a:solidFill>
                </a:uFill>
                <a:latin typeface="Nyala" pitchFamily="2" charset="0"/>
                <a:ea typeface="Arial Unicode MS"/>
              </a:rPr>
              <a:t>Speech Technology </a:t>
            </a:r>
            <a:r>
              <a:rPr lang="en-US" sz="3600" spc="-1" dirty="0">
                <a:solidFill>
                  <a:srgbClr val="000000"/>
                </a:solidFill>
                <a:uFill>
                  <a:solidFill>
                    <a:srgbClr val="FFFFFF"/>
                  </a:solidFill>
                </a:uFill>
                <a:latin typeface="Nyala" pitchFamily="2" charset="0"/>
                <a:ea typeface="Arial Unicode MS"/>
              </a:rPr>
              <a:t>relates to the technologies designed to duplicate and respond to the human voice.</a:t>
            </a:r>
            <a:endParaRPr lang="en-US" sz="4000" spc="-1" dirty="0">
              <a:solidFill>
                <a:srgbClr val="000000"/>
              </a:solidFill>
              <a:uFill>
                <a:solidFill>
                  <a:srgbClr val="FFFFFF"/>
                </a:solidFill>
              </a:uFill>
              <a:latin typeface="Nyala" pitchFamily="2" charset="0"/>
            </a:endParaRPr>
          </a:p>
          <a:p>
            <a:pPr marL="1033560" lvl="1" indent="-457200" algn="just">
              <a:lnSpc>
                <a:spcPct val="100000"/>
              </a:lnSpc>
              <a:buClr>
                <a:srgbClr val="FF3366"/>
              </a:buClr>
              <a:buSzPct val="75000"/>
              <a:buFont typeface="Wingdings 2" pitchFamily="18" charset="2"/>
              <a:buChar char="h"/>
            </a:pPr>
            <a:r>
              <a:rPr lang="en-US" sz="3200" spc="-1" dirty="0">
                <a:solidFill>
                  <a:srgbClr val="000000"/>
                </a:solidFill>
                <a:uFill>
                  <a:solidFill>
                    <a:srgbClr val="FFFFFF"/>
                  </a:solidFill>
                </a:uFill>
                <a:latin typeface="Nyala" pitchFamily="2" charset="0"/>
                <a:ea typeface="Arial Unicode MS"/>
              </a:rPr>
              <a:t>T</a:t>
            </a:r>
            <a:r>
              <a:rPr lang="en-US" sz="3200" spc="-1" dirty="0" smtClean="0">
                <a:solidFill>
                  <a:srgbClr val="000000"/>
                </a:solidFill>
                <a:uFill>
                  <a:solidFill>
                    <a:srgbClr val="FFFFFF"/>
                  </a:solidFill>
                </a:uFill>
                <a:latin typeface="Nyala" pitchFamily="2" charset="0"/>
                <a:ea typeface="Arial Unicode MS"/>
              </a:rPr>
              <a:t>o </a:t>
            </a:r>
            <a:r>
              <a:rPr lang="en-US" sz="3200" spc="-1" dirty="0">
                <a:solidFill>
                  <a:srgbClr val="000000"/>
                </a:solidFill>
                <a:uFill>
                  <a:solidFill>
                    <a:srgbClr val="FFFFFF"/>
                  </a:solidFill>
                </a:uFill>
                <a:latin typeface="Nyala" pitchFamily="2" charset="0"/>
                <a:ea typeface="Arial Unicode MS"/>
              </a:rPr>
              <a:t>aid the voice-disabled, the hearing-disabled, the blind, and to communicate with computers without a keyboard, to market goods or services by telephone and to enhance game </a:t>
            </a:r>
            <a:r>
              <a:rPr lang="en-US" sz="3200" spc="-1" dirty="0" smtClean="0">
                <a:solidFill>
                  <a:srgbClr val="000000"/>
                </a:solidFill>
                <a:uFill>
                  <a:solidFill>
                    <a:srgbClr val="FFFFFF"/>
                  </a:solidFill>
                </a:uFill>
                <a:latin typeface="Nyala" pitchFamily="2" charset="0"/>
                <a:ea typeface="Arial Unicode MS"/>
              </a:rPr>
              <a:t>software.</a:t>
            </a:r>
            <a:endParaRPr lang="en-US" spc="-1" dirty="0">
              <a:solidFill>
                <a:srgbClr val="000000"/>
              </a:solidFill>
              <a:uFill>
                <a:solidFill>
                  <a:srgbClr val="FFFFFF"/>
                </a:solidFill>
              </a:uFill>
              <a:latin typeface="Nyala" pitchFamily="2" charset="0"/>
            </a:endParaRPr>
          </a:p>
          <a:p>
            <a:pPr marL="1033560" lvl="1" indent="-457200" algn="just">
              <a:lnSpc>
                <a:spcPct val="100000"/>
              </a:lnSpc>
              <a:buClr>
                <a:srgbClr val="FF3366"/>
              </a:buClr>
              <a:buSzPct val="75000"/>
              <a:buFont typeface="Wingdings 2" pitchFamily="18" charset="2"/>
              <a:buChar char="h"/>
            </a:pPr>
            <a:r>
              <a:rPr lang="en-US" sz="3200" spc="-1" dirty="0">
                <a:solidFill>
                  <a:srgbClr val="000000"/>
                </a:solidFill>
                <a:uFill>
                  <a:solidFill>
                    <a:srgbClr val="FFFFFF"/>
                  </a:solidFill>
                </a:uFill>
                <a:latin typeface="Nyala" pitchFamily="2" charset="0"/>
                <a:ea typeface="Arial Unicode MS"/>
              </a:rPr>
              <a:t>Consists of speech recognition, speech synthesis, speaker recognition, speaker </a:t>
            </a:r>
            <a:r>
              <a:rPr lang="en-US" sz="3200" spc="-1" dirty="0" smtClean="0">
                <a:solidFill>
                  <a:srgbClr val="000000"/>
                </a:solidFill>
                <a:uFill>
                  <a:solidFill>
                    <a:srgbClr val="FFFFFF"/>
                  </a:solidFill>
                </a:uFill>
                <a:latin typeface="Nyala" pitchFamily="2" charset="0"/>
                <a:ea typeface="Arial Unicode MS"/>
              </a:rPr>
              <a:t>verification.</a:t>
            </a:r>
            <a:endParaRPr lang="en-US" spc="-1" dirty="0">
              <a:solidFill>
                <a:srgbClr val="000000"/>
              </a:solidFill>
              <a:uFill>
                <a:solidFill>
                  <a:srgbClr val="FFFFFF"/>
                </a:solidFill>
              </a:uFill>
              <a:latin typeface="Nyala" pitchFamily="2" charset="0"/>
            </a:endParaRPr>
          </a:p>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41</a:t>
            </a:fld>
            <a:endParaRPr lang="en-US"/>
          </a:p>
        </p:txBody>
      </p:sp>
    </p:spTree>
    <p:extLst>
      <p:ext uri="{BB962C8B-B14F-4D97-AF65-F5344CB8AC3E}">
        <p14:creationId xmlns:p14="http://schemas.microsoft.com/office/powerpoint/2010/main" val="14970657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b="1" dirty="0" smtClean="0">
                <a:latin typeface="Nyala" pitchFamily="2" charset="0"/>
              </a:rPr>
              <a:t>Conti..</a:t>
            </a:r>
            <a:endParaRPr lang="en-US" sz="4000" b="1" dirty="0">
              <a:latin typeface="Nyala" pitchFamily="2" charset="0"/>
            </a:endParaRPr>
          </a:p>
        </p:txBody>
      </p:sp>
      <p:sp>
        <p:nvSpPr>
          <p:cNvPr id="5" name="Content Placeholder 4"/>
          <p:cNvSpPr>
            <a:spLocks noGrp="1"/>
          </p:cNvSpPr>
          <p:nvPr>
            <p:ph idx="1"/>
          </p:nvPr>
        </p:nvSpPr>
        <p:spPr>
          <a:xfrm>
            <a:off x="0" y="1210962"/>
            <a:ext cx="9144000" cy="3932538"/>
          </a:xfrm>
        </p:spPr>
        <p:txBody>
          <a:bodyPr>
            <a:normAutofit/>
          </a:bodyPr>
          <a:lstStyle/>
          <a:p>
            <a:r>
              <a:rPr lang="en-US" sz="2400" dirty="0">
                <a:latin typeface="Nyala" pitchFamily="2" charset="0"/>
              </a:rPr>
              <a:t>NLP is used to solve a wide range of problems, such as text classification, sentiment analysis, language translation, question answering, and text summarization. </a:t>
            </a:r>
            <a:endParaRPr lang="en-US" sz="2400" dirty="0" smtClean="0">
              <a:latin typeface="Nyala" pitchFamily="2" charset="0"/>
            </a:endParaRPr>
          </a:p>
          <a:p>
            <a:r>
              <a:rPr lang="en-US" sz="2400" dirty="0">
                <a:latin typeface="Nyala" pitchFamily="2" charset="0"/>
              </a:rPr>
              <a:t>One of the key challenges in NLP is the ambiguity and variability of human language. </a:t>
            </a:r>
            <a:endParaRPr lang="en-US" sz="2400" dirty="0" smtClean="0">
              <a:latin typeface="Nyala" pitchFamily="2" charset="0"/>
            </a:endParaRPr>
          </a:p>
          <a:p>
            <a:pPr lvl="2">
              <a:buFont typeface="Wingdings" pitchFamily="2" charset="2"/>
              <a:buChar char="§"/>
            </a:pPr>
            <a:r>
              <a:rPr lang="en-US" dirty="0" smtClean="0">
                <a:latin typeface="Nyala" pitchFamily="2" charset="0"/>
              </a:rPr>
              <a:t>Words </a:t>
            </a:r>
            <a:r>
              <a:rPr lang="en-US" dirty="0">
                <a:latin typeface="Nyala" pitchFamily="2" charset="0"/>
              </a:rPr>
              <a:t>can have multiple meanings, and their meaning can depend on the context in which they are used. </a:t>
            </a:r>
            <a:endParaRPr lang="en-US" dirty="0" smtClean="0">
              <a:latin typeface="Nyala" pitchFamily="2" charset="0"/>
            </a:endParaRPr>
          </a:p>
          <a:p>
            <a:pPr lvl="2">
              <a:buFont typeface="Wingdings" pitchFamily="2" charset="2"/>
              <a:buChar char="§"/>
            </a:pPr>
            <a:r>
              <a:rPr lang="en-US" dirty="0" smtClean="0">
                <a:latin typeface="Nyala" pitchFamily="2" charset="0"/>
              </a:rPr>
              <a:t>In </a:t>
            </a:r>
            <a:r>
              <a:rPr lang="en-US" dirty="0">
                <a:latin typeface="Nyala" pitchFamily="2" charset="0"/>
              </a:rPr>
              <a:t>addition, human language can be imprecise, idiosyncratic (unique to an individual), and subject to cultural and regional variations.</a:t>
            </a:r>
            <a:endParaRPr lang="en-US" dirty="0" smtClean="0">
              <a:latin typeface="Nyala" pitchFamily="2" charset="0"/>
            </a:endParaRPr>
          </a:p>
        </p:txBody>
      </p:sp>
    </p:spTree>
    <p:extLst>
      <p:ext uri="{BB962C8B-B14F-4D97-AF65-F5344CB8AC3E}">
        <p14:creationId xmlns:p14="http://schemas.microsoft.com/office/powerpoint/2010/main" val="7787344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rot="523309">
            <a:off x="335686" y="393942"/>
            <a:ext cx="8259098" cy="763526"/>
          </a:xfrm>
        </p:spPr>
        <p:txBody>
          <a:bodyPr/>
          <a:lstStyle/>
          <a:p>
            <a:pPr algn="l"/>
            <a:r>
              <a:rPr lang="en-US" b="1" dirty="0" smtClean="0">
                <a:latin typeface="Nyala" pitchFamily="2" charset="0"/>
              </a:rPr>
              <a:t>            Conti…</a:t>
            </a:r>
            <a:endParaRPr lang="en-US" b="1" dirty="0">
              <a:latin typeface="Nyala" pitchFamily="2" charset="0"/>
            </a:endParaRPr>
          </a:p>
        </p:txBody>
      </p:sp>
      <p:sp>
        <p:nvSpPr>
          <p:cNvPr id="6" name="Content Placeholder 5"/>
          <p:cNvSpPr>
            <a:spLocks noGrp="1"/>
          </p:cNvSpPr>
          <p:nvPr>
            <p:ph idx="1"/>
          </p:nvPr>
        </p:nvSpPr>
        <p:spPr>
          <a:xfrm>
            <a:off x="0" y="1207620"/>
            <a:ext cx="9144000" cy="3775106"/>
          </a:xfrm>
        </p:spPr>
        <p:txBody>
          <a:bodyPr>
            <a:normAutofit/>
          </a:bodyPr>
          <a:lstStyle/>
          <a:p>
            <a:pPr algn="l"/>
            <a:r>
              <a:rPr lang="en-US" sz="2000" dirty="0">
                <a:latin typeface="Nyala" pitchFamily="2" charset="0"/>
              </a:rPr>
              <a:t>To address these challenges, NLP researchers use a variety of techniques, such as statistical models, rule-based systems, and machine learning algorithms. </a:t>
            </a:r>
            <a:endParaRPr lang="en-US" sz="2000" dirty="0" smtClean="0">
              <a:latin typeface="Nyala" pitchFamily="2" charset="0"/>
            </a:endParaRPr>
          </a:p>
          <a:p>
            <a:pPr lvl="3" algn="l">
              <a:buFont typeface="Wingdings" pitchFamily="2" charset="2"/>
              <a:buChar char="§"/>
            </a:pPr>
            <a:r>
              <a:rPr lang="en-US" dirty="0" smtClean="0">
                <a:latin typeface="Nyala" pitchFamily="2" charset="0"/>
              </a:rPr>
              <a:t>Some </a:t>
            </a:r>
            <a:r>
              <a:rPr lang="en-US" dirty="0">
                <a:latin typeface="Nyala" pitchFamily="2" charset="0"/>
              </a:rPr>
              <a:t>of the most popular machine learning algorithms used in NLP </a:t>
            </a:r>
            <a:r>
              <a:rPr lang="en-US" dirty="0" smtClean="0">
                <a:latin typeface="Nyala" pitchFamily="2" charset="0"/>
              </a:rPr>
              <a:t>include:</a:t>
            </a:r>
          </a:p>
          <a:p>
            <a:pPr lvl="6">
              <a:buFont typeface="Wingdings 2" pitchFamily="18" charset="2"/>
              <a:buChar char="E"/>
            </a:pPr>
            <a:r>
              <a:rPr lang="en-US" dirty="0" smtClean="0">
                <a:latin typeface="Nyala" pitchFamily="2" charset="0"/>
              </a:rPr>
              <a:t> Neural </a:t>
            </a:r>
            <a:r>
              <a:rPr lang="en-US" dirty="0">
                <a:latin typeface="Nyala" pitchFamily="2" charset="0"/>
              </a:rPr>
              <a:t>networks, </a:t>
            </a:r>
            <a:endParaRPr lang="en-US" dirty="0" smtClean="0">
              <a:latin typeface="Nyala" pitchFamily="2" charset="0"/>
            </a:endParaRPr>
          </a:p>
          <a:p>
            <a:pPr lvl="6">
              <a:buFont typeface="Wingdings 2" pitchFamily="18" charset="2"/>
              <a:buChar char="E"/>
            </a:pPr>
            <a:r>
              <a:rPr lang="en-US" dirty="0" smtClean="0">
                <a:latin typeface="Nyala" pitchFamily="2" charset="0"/>
              </a:rPr>
              <a:t> Decision </a:t>
            </a:r>
            <a:r>
              <a:rPr lang="en-US" dirty="0">
                <a:latin typeface="Nyala" pitchFamily="2" charset="0"/>
              </a:rPr>
              <a:t>trees, and </a:t>
            </a:r>
            <a:endParaRPr lang="en-US" dirty="0" smtClean="0">
              <a:latin typeface="Nyala" pitchFamily="2" charset="0"/>
            </a:endParaRPr>
          </a:p>
          <a:p>
            <a:pPr lvl="6">
              <a:buFont typeface="Wingdings 2" pitchFamily="18" charset="2"/>
              <a:buChar char="E"/>
            </a:pPr>
            <a:r>
              <a:rPr lang="en-US" dirty="0" smtClean="0">
                <a:latin typeface="Nyala" pitchFamily="2" charset="0"/>
              </a:rPr>
              <a:t> Support </a:t>
            </a:r>
            <a:r>
              <a:rPr lang="en-US" dirty="0">
                <a:latin typeface="Nyala" pitchFamily="2" charset="0"/>
              </a:rPr>
              <a:t>vector machines</a:t>
            </a:r>
            <a:r>
              <a:rPr lang="en-US" dirty="0" smtClean="0">
                <a:latin typeface="Nyala" pitchFamily="2" charset="0"/>
              </a:rPr>
              <a:t>.</a:t>
            </a:r>
            <a:endParaRPr lang="en-US" dirty="0">
              <a:latin typeface="Nyala" pitchFamily="2" charset="0"/>
            </a:endParaRPr>
          </a:p>
          <a:p>
            <a:pPr algn="l"/>
            <a:r>
              <a:rPr lang="en-US" sz="2000" dirty="0">
                <a:latin typeface="Nyala" pitchFamily="2" charset="0"/>
              </a:rPr>
              <a:t>NLP also involves the use of linguistic resources, such as </a:t>
            </a:r>
            <a:r>
              <a:rPr lang="en-US" sz="2000" b="1" dirty="0">
                <a:latin typeface="Nyala" pitchFamily="2" charset="0"/>
              </a:rPr>
              <a:t>lexicons</a:t>
            </a:r>
            <a:r>
              <a:rPr lang="en-US" sz="2000" dirty="0">
                <a:latin typeface="Nyala" pitchFamily="2" charset="0"/>
              </a:rPr>
              <a:t>, </a:t>
            </a:r>
            <a:r>
              <a:rPr lang="en-US" sz="2000" b="1" dirty="0">
                <a:latin typeface="Nyala" pitchFamily="2" charset="0"/>
              </a:rPr>
              <a:t>grammars</a:t>
            </a:r>
            <a:r>
              <a:rPr lang="en-US" sz="2000" dirty="0">
                <a:latin typeface="Nyala" pitchFamily="2" charset="0"/>
              </a:rPr>
              <a:t>, and </a:t>
            </a:r>
            <a:r>
              <a:rPr lang="en-US" sz="2000" b="1" dirty="0">
                <a:latin typeface="Nyala" pitchFamily="2" charset="0"/>
              </a:rPr>
              <a:t>ontologies</a:t>
            </a:r>
            <a:r>
              <a:rPr lang="en-US" sz="2000" dirty="0">
                <a:latin typeface="Nyala" pitchFamily="2" charset="0"/>
              </a:rPr>
              <a:t>, to help computers understand the structure and meaning of human language. </a:t>
            </a:r>
            <a:endParaRPr lang="en-US" sz="2000" dirty="0" smtClean="0">
              <a:latin typeface="Nyala" pitchFamily="2" charset="0"/>
            </a:endParaRPr>
          </a:p>
          <a:p>
            <a:pPr algn="l"/>
            <a:r>
              <a:rPr lang="en-US" sz="2000" dirty="0" smtClean="0">
                <a:latin typeface="Nyala" pitchFamily="2" charset="0"/>
              </a:rPr>
              <a:t>These </a:t>
            </a:r>
            <a:r>
              <a:rPr lang="en-US" sz="2000" dirty="0">
                <a:latin typeface="Nyala" pitchFamily="2" charset="0"/>
              </a:rPr>
              <a:t>resources are often created manually by linguists or through crowdsourcing platforms</a:t>
            </a:r>
            <a:r>
              <a:rPr lang="en-US" sz="2000" dirty="0" smtClean="0">
                <a:latin typeface="Nyala" pitchFamily="2" charset="0"/>
              </a:rPr>
              <a:t>.                 </a:t>
            </a:r>
            <a:endParaRPr lang="en-US" sz="2000"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43</a:t>
            </a:fld>
            <a:endParaRPr lang="en-US" dirty="0"/>
          </a:p>
        </p:txBody>
      </p:sp>
      <p:sp>
        <p:nvSpPr>
          <p:cNvPr id="2" name="Rectangle 1"/>
          <p:cNvSpPr/>
          <p:nvPr/>
        </p:nvSpPr>
        <p:spPr>
          <a:xfrm>
            <a:off x="3283527" y="4404836"/>
            <a:ext cx="5860473" cy="738664"/>
          </a:xfrm>
          <a:prstGeom prst="rect">
            <a:avLst/>
          </a:prstGeom>
          <a:solidFill>
            <a:schemeClr val="accent2"/>
          </a:solidFill>
        </p:spPr>
        <p:txBody>
          <a:bodyPr wrap="square">
            <a:spAutoFit/>
          </a:bodyPr>
          <a:lstStyle/>
          <a:p>
            <a:pPr marL="285750" indent="-285750">
              <a:buFont typeface="Wingdings" pitchFamily="2" charset="2"/>
              <a:buChar char="§"/>
            </a:pPr>
            <a:r>
              <a:rPr lang="en-US" sz="1400" b="1" dirty="0">
                <a:solidFill>
                  <a:schemeClr val="bg1"/>
                </a:solidFill>
                <a:latin typeface="Nyala" pitchFamily="2" charset="0"/>
              </a:rPr>
              <a:t>Lexicons</a:t>
            </a:r>
            <a:r>
              <a:rPr lang="en-US" sz="1400" dirty="0">
                <a:solidFill>
                  <a:schemeClr val="bg1"/>
                </a:solidFill>
                <a:latin typeface="Nyala" pitchFamily="2" charset="0"/>
              </a:rPr>
              <a:t> is the complete set of meaningful units in a language</a:t>
            </a:r>
            <a:r>
              <a:rPr lang="en-US" sz="1400" dirty="0" smtClean="0">
                <a:solidFill>
                  <a:schemeClr val="bg1"/>
                </a:solidFill>
                <a:latin typeface="Nyala" pitchFamily="2" charset="0"/>
              </a:rPr>
              <a:t>.</a:t>
            </a:r>
          </a:p>
          <a:p>
            <a:pPr marL="285750" indent="-285750">
              <a:buFont typeface="Wingdings" pitchFamily="2" charset="2"/>
              <a:buChar char="§"/>
            </a:pPr>
            <a:r>
              <a:rPr lang="en-US" sz="1400" dirty="0" smtClean="0">
                <a:solidFill>
                  <a:schemeClr val="bg1"/>
                </a:solidFill>
                <a:latin typeface="Nyala" pitchFamily="2" charset="0"/>
              </a:rPr>
              <a:t>An </a:t>
            </a:r>
            <a:r>
              <a:rPr lang="en-US" sz="1400" b="1" dirty="0">
                <a:solidFill>
                  <a:schemeClr val="bg1"/>
                </a:solidFill>
                <a:latin typeface="Nyala" pitchFamily="2" charset="0"/>
              </a:rPr>
              <a:t>ontology</a:t>
            </a:r>
            <a:r>
              <a:rPr lang="en-US" sz="1400" dirty="0">
                <a:solidFill>
                  <a:schemeClr val="bg1"/>
                </a:solidFill>
                <a:latin typeface="Nyala" pitchFamily="2" charset="0"/>
              </a:rPr>
              <a:t> is a formal description of knowledge as a set of concepts within a domain and the relationships that hold between them.</a:t>
            </a:r>
          </a:p>
        </p:txBody>
      </p:sp>
    </p:spTree>
    <p:extLst>
      <p:ext uri="{BB962C8B-B14F-4D97-AF65-F5344CB8AC3E}">
        <p14:creationId xmlns:p14="http://schemas.microsoft.com/office/powerpoint/2010/main" val="221756976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6413610" cy="916229"/>
          </a:xfrm>
        </p:spPr>
        <p:txBody>
          <a:bodyPr>
            <a:normAutofit/>
          </a:bodyPr>
          <a:lstStyle/>
          <a:p>
            <a:r>
              <a:rPr lang="en-US" sz="3200" b="1" spc="-1" dirty="0">
                <a:solidFill>
                  <a:srgbClr val="280099"/>
                </a:solidFill>
                <a:uFill>
                  <a:solidFill>
                    <a:srgbClr val="FFFFFF"/>
                  </a:solidFill>
                </a:uFill>
                <a:latin typeface="Garamond" panose="02020404030301010803" pitchFamily="18" charset="0"/>
              </a:rPr>
              <a:t>Levels of Language Processing</a:t>
            </a:r>
            <a:endParaRPr lang="en-US" sz="3200" dirty="0">
              <a:latin typeface="Nyala" pitchFamily="2" charset="0"/>
            </a:endParaRPr>
          </a:p>
        </p:txBody>
      </p:sp>
      <p:sp>
        <p:nvSpPr>
          <p:cNvPr id="5" name="Content Placeholder 4"/>
          <p:cNvSpPr>
            <a:spLocks noGrp="1"/>
          </p:cNvSpPr>
          <p:nvPr>
            <p:ph idx="1"/>
          </p:nvPr>
        </p:nvSpPr>
        <p:spPr>
          <a:xfrm>
            <a:off x="0" y="1197405"/>
            <a:ext cx="6624036" cy="3851673"/>
          </a:xfrm>
        </p:spPr>
        <p:txBody>
          <a:bodyPr>
            <a:normAutofit fontScale="85000" lnSpcReduction="20000"/>
          </a:bodyPr>
          <a:lstStyle/>
          <a:p>
            <a:r>
              <a:rPr lang="en-US" b="1" dirty="0">
                <a:latin typeface="Nyala" pitchFamily="2" charset="0"/>
              </a:rPr>
              <a:t>Phonetics</a:t>
            </a:r>
            <a:r>
              <a:rPr lang="en-US" dirty="0">
                <a:latin typeface="Nyala" pitchFamily="2" charset="0"/>
              </a:rPr>
              <a:t> and </a:t>
            </a:r>
            <a:r>
              <a:rPr lang="en-US" b="1" dirty="0">
                <a:latin typeface="Nyala" pitchFamily="2" charset="0"/>
              </a:rPr>
              <a:t>Phonology</a:t>
            </a:r>
            <a:r>
              <a:rPr lang="en-US" dirty="0">
                <a:latin typeface="Nyala" pitchFamily="2" charset="0"/>
              </a:rPr>
              <a:t>: The study of linguistic </a:t>
            </a:r>
            <a:r>
              <a:rPr lang="en-US" dirty="0" smtClean="0">
                <a:latin typeface="Nyala" pitchFamily="2" charset="0"/>
              </a:rPr>
              <a:t>sounds.</a:t>
            </a:r>
            <a:endParaRPr lang="en-US" dirty="0">
              <a:latin typeface="Nyala" pitchFamily="2" charset="0"/>
            </a:endParaRPr>
          </a:p>
          <a:p>
            <a:r>
              <a:rPr lang="en-US" b="1" dirty="0">
                <a:latin typeface="Nyala" pitchFamily="2" charset="0"/>
              </a:rPr>
              <a:t>Morphology</a:t>
            </a:r>
            <a:r>
              <a:rPr lang="en-US" dirty="0">
                <a:latin typeface="Nyala" pitchFamily="2" charset="0"/>
              </a:rPr>
              <a:t>: The study of the meaningful components of </a:t>
            </a:r>
            <a:r>
              <a:rPr lang="en-US" dirty="0" smtClean="0">
                <a:latin typeface="Nyala" pitchFamily="2" charset="0"/>
              </a:rPr>
              <a:t>words.</a:t>
            </a:r>
            <a:endParaRPr lang="en-US" dirty="0">
              <a:latin typeface="Nyala" pitchFamily="2" charset="0"/>
            </a:endParaRPr>
          </a:p>
          <a:p>
            <a:r>
              <a:rPr lang="en-US" b="1" dirty="0">
                <a:latin typeface="Nyala" pitchFamily="2" charset="0"/>
              </a:rPr>
              <a:t>Syntax</a:t>
            </a:r>
            <a:r>
              <a:rPr lang="en-US" dirty="0">
                <a:latin typeface="Nyala" pitchFamily="2" charset="0"/>
              </a:rPr>
              <a:t>: The study of the structural relationships </a:t>
            </a:r>
            <a:r>
              <a:rPr lang="en-US" dirty="0" smtClean="0">
                <a:latin typeface="Nyala" pitchFamily="2" charset="0"/>
              </a:rPr>
              <a:t>between words.</a:t>
            </a:r>
            <a:endParaRPr lang="en-US" dirty="0">
              <a:latin typeface="Nyala" pitchFamily="2" charset="0"/>
            </a:endParaRPr>
          </a:p>
          <a:p>
            <a:r>
              <a:rPr lang="en-US" b="1" dirty="0">
                <a:latin typeface="Nyala" pitchFamily="2" charset="0"/>
              </a:rPr>
              <a:t>Semantics</a:t>
            </a:r>
            <a:r>
              <a:rPr lang="en-US" dirty="0">
                <a:latin typeface="Nyala" pitchFamily="2" charset="0"/>
              </a:rPr>
              <a:t>: The study of </a:t>
            </a:r>
            <a:r>
              <a:rPr lang="en-US" dirty="0" smtClean="0">
                <a:latin typeface="Nyala" pitchFamily="2" charset="0"/>
              </a:rPr>
              <a:t>meaning.</a:t>
            </a:r>
            <a:endParaRPr lang="en-US" dirty="0">
              <a:latin typeface="Nyala" pitchFamily="2" charset="0"/>
            </a:endParaRPr>
          </a:p>
          <a:p>
            <a:r>
              <a:rPr lang="en-US" b="1" dirty="0">
                <a:latin typeface="Nyala" pitchFamily="2" charset="0"/>
              </a:rPr>
              <a:t>Pragmatics</a:t>
            </a:r>
            <a:r>
              <a:rPr lang="en-US" dirty="0">
                <a:latin typeface="Nyala" pitchFamily="2" charset="0"/>
              </a:rPr>
              <a:t>: The study of how language is used to accomplish </a:t>
            </a:r>
            <a:r>
              <a:rPr lang="en-US" dirty="0" smtClean="0">
                <a:latin typeface="Nyala" pitchFamily="2" charset="0"/>
              </a:rPr>
              <a:t>goals.</a:t>
            </a:r>
            <a:endParaRPr lang="en-US" dirty="0">
              <a:latin typeface="Nyala" pitchFamily="2" charset="0"/>
            </a:endParaRPr>
          </a:p>
          <a:p>
            <a:r>
              <a:rPr lang="en-US" b="1" dirty="0">
                <a:latin typeface="Nyala" pitchFamily="2" charset="0"/>
              </a:rPr>
              <a:t>Discourse</a:t>
            </a:r>
            <a:r>
              <a:rPr lang="en-US" dirty="0">
                <a:latin typeface="Nyala" pitchFamily="2" charset="0"/>
              </a:rPr>
              <a:t>: The study of linguistic units larger than a single </a:t>
            </a:r>
            <a:r>
              <a:rPr lang="en-US" dirty="0" smtClean="0">
                <a:latin typeface="Nyala" pitchFamily="2" charset="0"/>
              </a:rPr>
              <a:t>utterance.</a:t>
            </a:r>
            <a:endParaRPr lang="en-US" dirty="0">
              <a:latin typeface="Nyala" pitchFamily="2" charset="0"/>
            </a:endParaRPr>
          </a:p>
          <a:p>
            <a:pPr marL="0" indent="0">
              <a:buNone/>
            </a:pPr>
            <a:endParaRPr lang="en-US" dirty="0">
              <a:latin typeface="Nyala" pitchFamily="2" charset="0"/>
            </a:endParaRPr>
          </a:p>
        </p:txBody>
      </p:sp>
    </p:spTree>
    <p:extLst>
      <p:ext uri="{BB962C8B-B14F-4D97-AF65-F5344CB8AC3E}">
        <p14:creationId xmlns:p14="http://schemas.microsoft.com/office/powerpoint/2010/main" val="4351097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l"/>
            <a:r>
              <a:rPr lang="en-US" sz="4000" spc="-1" dirty="0">
                <a:solidFill>
                  <a:srgbClr val="280099"/>
                </a:solidFill>
                <a:uFill>
                  <a:solidFill>
                    <a:srgbClr val="FFFFFF"/>
                  </a:solidFill>
                </a:uFill>
                <a:latin typeface="Nyala" pitchFamily="2" charset="0"/>
              </a:rPr>
              <a:t>Major Tasks in NLP</a:t>
            </a:r>
            <a:endParaRPr lang="en-US" sz="4000" dirty="0">
              <a:latin typeface="Nyala" pitchFamily="2" charset="0"/>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pPr/>
              <a:t>45</a:t>
            </a:fld>
            <a:endParaRPr lang="en-US"/>
          </a:p>
        </p:txBody>
      </p:sp>
      <p:sp>
        <p:nvSpPr>
          <p:cNvPr id="6" name="CustomShape 1"/>
          <p:cNvSpPr/>
          <p:nvPr/>
        </p:nvSpPr>
        <p:spPr>
          <a:xfrm>
            <a:off x="0" y="1162878"/>
            <a:ext cx="4735439" cy="5695122"/>
          </a:xfrm>
          <a:prstGeom prst="rect">
            <a:avLst/>
          </a:prstGeom>
          <a:noFill/>
          <a:ln>
            <a:noFill/>
          </a:ln>
        </p:spPr>
        <p:style>
          <a:lnRef idx="0">
            <a:scrgbClr r="0" g="0" b="0"/>
          </a:lnRef>
          <a:fillRef idx="0">
            <a:scrgbClr r="0" g="0" b="0"/>
          </a:fillRef>
          <a:effectRef idx="0">
            <a:scrgbClr r="0" g="0" b="0"/>
          </a:effectRef>
          <a:fontRef idx="minor"/>
        </p:style>
        <p:txBody>
          <a:bodyPr/>
          <a:lstStyle/>
          <a:p>
            <a:pPr marL="343080" indent="-342720">
              <a:lnSpc>
                <a:spcPct val="100000"/>
              </a:lnSpc>
              <a:buClr>
                <a:srgbClr val="FF0000"/>
              </a:buClr>
              <a:buFont typeface="Arial"/>
              <a:buChar char="•"/>
            </a:pPr>
            <a:r>
              <a:rPr lang="en-US" b="0" strike="noStrike" spc="-1" dirty="0">
                <a:solidFill>
                  <a:srgbClr val="FF0000"/>
                </a:solidFill>
                <a:uFill>
                  <a:solidFill>
                    <a:srgbClr val="FFFFFF"/>
                  </a:solidFill>
                </a:uFill>
                <a:latin typeface="Nyala" pitchFamily="2" charset="0"/>
              </a:rPr>
              <a:t>Speech recognition</a:t>
            </a:r>
            <a:endParaRPr lang="en-US" sz="1600" b="0" strike="noStrike" spc="-1" dirty="0">
              <a:solidFill>
                <a:srgbClr val="000000"/>
              </a:solidFill>
              <a:uFill>
                <a:solidFill>
                  <a:srgbClr val="FFFFFF"/>
                </a:solidFill>
              </a:uFill>
              <a:latin typeface="Nyala" pitchFamily="2" charset="0"/>
            </a:endParaRPr>
          </a:p>
          <a:p>
            <a:pPr marL="343260" indent="-342900">
              <a:lnSpc>
                <a:spcPct val="100000"/>
              </a:lnSpc>
              <a:buClr>
                <a:srgbClr val="FF0000"/>
              </a:buClr>
              <a:buFont typeface="Arial" panose="020B0604020202020204" pitchFamily="34" charset="0"/>
              <a:buChar char="•"/>
            </a:pPr>
            <a:r>
              <a:rPr lang="en-US" b="0" strike="noStrike" spc="-1" dirty="0">
                <a:solidFill>
                  <a:srgbClr val="FF0000"/>
                </a:solidFill>
                <a:uFill>
                  <a:solidFill>
                    <a:srgbClr val="FFFFFF"/>
                  </a:solidFill>
                </a:uFill>
                <a:latin typeface="Nyala" pitchFamily="2" charset="0"/>
              </a:rPr>
              <a:t>Text-to-speech</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FF0000"/>
              </a:buClr>
              <a:buFont typeface="Arial"/>
              <a:buChar char="•"/>
            </a:pPr>
            <a:r>
              <a:rPr lang="en-US" b="0" strike="noStrike" spc="-1" dirty="0">
                <a:solidFill>
                  <a:srgbClr val="FF0000"/>
                </a:solidFill>
                <a:uFill>
                  <a:solidFill>
                    <a:srgbClr val="FFFFFF"/>
                  </a:solidFill>
                </a:uFill>
                <a:latin typeface="Nyala" pitchFamily="2" charset="0"/>
              </a:rPr>
              <a:t>Speech segmentation</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FF0000"/>
              </a:buClr>
              <a:buFont typeface="Arial"/>
              <a:buChar char="•"/>
            </a:pPr>
            <a:r>
              <a:rPr lang="en-US" b="0" strike="noStrike" spc="-1" dirty="0">
                <a:solidFill>
                  <a:srgbClr val="FF0000"/>
                </a:solidFill>
                <a:uFill>
                  <a:solidFill>
                    <a:srgbClr val="FFFFFF"/>
                  </a:solidFill>
                </a:uFill>
                <a:latin typeface="Nyala" pitchFamily="2" charset="0"/>
              </a:rPr>
              <a:t>Optical character recognition</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B0F0"/>
              </a:buClr>
              <a:buFont typeface="Arial"/>
              <a:buChar char="•"/>
            </a:pPr>
            <a:r>
              <a:rPr lang="en-US" b="0" strike="noStrike" spc="-1" dirty="0">
                <a:solidFill>
                  <a:srgbClr val="00B0F0"/>
                </a:solidFill>
                <a:uFill>
                  <a:solidFill>
                    <a:srgbClr val="FFFFFF"/>
                  </a:solidFill>
                </a:uFill>
                <a:latin typeface="Nyala" pitchFamily="2" charset="0"/>
              </a:rPr>
              <a:t>Morphological segmentation </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B0F0"/>
              </a:buClr>
              <a:buFont typeface="Arial"/>
              <a:buChar char="•"/>
            </a:pPr>
            <a:r>
              <a:rPr lang="en-US" b="0" strike="noStrike" spc="-1" dirty="0">
                <a:solidFill>
                  <a:srgbClr val="00B0F0"/>
                </a:solidFill>
                <a:uFill>
                  <a:solidFill>
                    <a:srgbClr val="FFFFFF"/>
                  </a:solidFill>
                </a:uFill>
                <a:latin typeface="Nyala" pitchFamily="2" charset="0"/>
              </a:rPr>
              <a:t>Stemming</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B0F0"/>
              </a:buClr>
              <a:buFont typeface="Arial"/>
              <a:buChar char="•"/>
            </a:pPr>
            <a:r>
              <a:rPr lang="en-US" b="0" strike="noStrike" spc="-1" dirty="0">
                <a:solidFill>
                  <a:srgbClr val="00B0F0"/>
                </a:solidFill>
                <a:uFill>
                  <a:solidFill>
                    <a:srgbClr val="FFFFFF"/>
                  </a:solidFill>
                </a:uFill>
                <a:latin typeface="Nyala" pitchFamily="2" charset="0"/>
              </a:rPr>
              <a:t>Part-of-speech tagging </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B0F0"/>
              </a:buClr>
              <a:buFont typeface="Arial"/>
              <a:buChar char="•"/>
            </a:pPr>
            <a:r>
              <a:rPr lang="en-US" b="0" strike="noStrike" spc="-1" dirty="0">
                <a:solidFill>
                  <a:srgbClr val="00B0F0"/>
                </a:solidFill>
                <a:uFill>
                  <a:solidFill>
                    <a:srgbClr val="FFFFFF"/>
                  </a:solidFill>
                </a:uFill>
                <a:latin typeface="Nyala" pitchFamily="2" charset="0"/>
              </a:rPr>
              <a:t>Word segmentation</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0000"/>
              </a:buClr>
              <a:buFont typeface="Arial"/>
              <a:buChar char="•"/>
            </a:pPr>
            <a:r>
              <a:rPr lang="en-US" b="0" strike="noStrike" spc="-1" dirty="0">
                <a:solidFill>
                  <a:srgbClr val="000000"/>
                </a:solidFill>
                <a:uFill>
                  <a:solidFill>
                    <a:srgbClr val="FFFFFF"/>
                  </a:solidFill>
                </a:uFill>
                <a:latin typeface="Nyala" pitchFamily="2" charset="0"/>
              </a:rPr>
              <a:t>Word sense disambiguation</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0000"/>
              </a:buClr>
              <a:buFont typeface="Arial"/>
              <a:buChar char="•"/>
            </a:pPr>
            <a:r>
              <a:rPr lang="en-US" b="0" strike="noStrike" spc="-1" dirty="0">
                <a:solidFill>
                  <a:srgbClr val="000000"/>
                </a:solidFill>
                <a:uFill>
                  <a:solidFill>
                    <a:srgbClr val="FFFFFF"/>
                  </a:solidFill>
                </a:uFill>
                <a:latin typeface="Nyala" pitchFamily="2" charset="0"/>
              </a:rPr>
              <a:t>Named entity recognition</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0000"/>
              </a:buClr>
              <a:buFont typeface="Arial"/>
              <a:buChar char="•"/>
            </a:pPr>
            <a:r>
              <a:rPr lang="en-US" b="0" strike="noStrike" spc="-1" dirty="0">
                <a:solidFill>
                  <a:srgbClr val="000000"/>
                </a:solidFill>
                <a:uFill>
                  <a:solidFill>
                    <a:srgbClr val="FFFFFF"/>
                  </a:solidFill>
                </a:uFill>
                <a:latin typeface="Nyala" pitchFamily="2" charset="0"/>
              </a:rPr>
              <a:t>Sentence breaking</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0000"/>
              </a:buClr>
              <a:buFont typeface="Arial"/>
              <a:buChar char="•"/>
            </a:pPr>
            <a:r>
              <a:rPr lang="en-US" b="0" strike="noStrike" spc="-1" dirty="0">
                <a:solidFill>
                  <a:srgbClr val="000000"/>
                </a:solidFill>
                <a:uFill>
                  <a:solidFill>
                    <a:srgbClr val="FFFFFF"/>
                  </a:solidFill>
                </a:uFill>
                <a:latin typeface="Nyala" pitchFamily="2" charset="0"/>
              </a:rPr>
              <a:t>Parsing </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0000"/>
              </a:buClr>
              <a:buFont typeface="Arial"/>
              <a:buChar char="•"/>
            </a:pPr>
            <a:r>
              <a:rPr lang="en-US" b="0" strike="noStrike" spc="-1" dirty="0">
                <a:solidFill>
                  <a:srgbClr val="000000"/>
                </a:solidFill>
                <a:uFill>
                  <a:solidFill>
                    <a:srgbClr val="FFFFFF"/>
                  </a:solidFill>
                </a:uFill>
                <a:latin typeface="Nyala" pitchFamily="2" charset="0"/>
              </a:rPr>
              <a:t>Question answering</a:t>
            </a:r>
            <a:endParaRPr lang="en-US" sz="1600" b="0" strike="noStrike" spc="-1" dirty="0">
              <a:solidFill>
                <a:srgbClr val="000000"/>
              </a:solidFill>
              <a:uFill>
                <a:solidFill>
                  <a:srgbClr val="FFFFFF"/>
                </a:solidFill>
              </a:uFill>
              <a:latin typeface="Nyala" pitchFamily="2" charset="0"/>
            </a:endParaRPr>
          </a:p>
          <a:p>
            <a:pPr marL="343080" indent="-342720">
              <a:lnSpc>
                <a:spcPct val="100000"/>
              </a:lnSpc>
              <a:buClr>
                <a:srgbClr val="000000"/>
              </a:buClr>
              <a:buFont typeface="Arial"/>
              <a:buChar char="•"/>
            </a:pPr>
            <a:r>
              <a:rPr lang="en-US" b="0" strike="noStrike" spc="-1" dirty="0">
                <a:solidFill>
                  <a:srgbClr val="000000"/>
                </a:solidFill>
                <a:uFill>
                  <a:solidFill>
                    <a:srgbClr val="FFFFFF"/>
                  </a:solidFill>
                </a:uFill>
                <a:latin typeface="Nyala" pitchFamily="2" charset="0"/>
              </a:rPr>
              <a:t>Information extraction (IE)</a:t>
            </a:r>
            <a:endParaRPr lang="en-US" sz="1600" b="0" strike="noStrike" spc="-1" dirty="0">
              <a:solidFill>
                <a:srgbClr val="000000"/>
              </a:solidFill>
              <a:uFill>
                <a:solidFill>
                  <a:srgbClr val="FFFFFF"/>
                </a:solidFill>
              </a:uFill>
              <a:latin typeface="Nyala" pitchFamily="2" charset="0"/>
            </a:endParaRPr>
          </a:p>
        </p:txBody>
      </p:sp>
      <p:sp>
        <p:nvSpPr>
          <p:cNvPr id="7" name="CustomShape 2"/>
          <p:cNvSpPr/>
          <p:nvPr/>
        </p:nvSpPr>
        <p:spPr>
          <a:xfrm>
            <a:off x="5154443" y="1162878"/>
            <a:ext cx="5971541" cy="6046631"/>
          </a:xfrm>
          <a:prstGeom prst="rect">
            <a:avLst/>
          </a:prstGeom>
          <a:noFill/>
          <a:ln>
            <a:noFill/>
          </a:ln>
        </p:spPr>
        <p:style>
          <a:lnRef idx="0">
            <a:scrgbClr r="0" g="0" b="0"/>
          </a:lnRef>
          <a:fillRef idx="0">
            <a:scrgbClr r="0" g="0" b="0"/>
          </a:fillRef>
          <a:effectRef idx="0">
            <a:scrgbClr r="0" g="0" b="0"/>
          </a:effectRef>
          <a:fontRef idx="minor"/>
        </p:style>
        <p:txBody>
          <a:bodyPr/>
          <a:lstStyle/>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Information retrieval (IR) </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Query expansion</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Natural language search</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Automatic summarization</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Natural language generation </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Text simplification</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Text-proofing</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Topic segmentation and recognition</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err="1">
                <a:solidFill>
                  <a:srgbClr val="000000"/>
                </a:solidFill>
                <a:uFill>
                  <a:solidFill>
                    <a:srgbClr val="FFFFFF"/>
                  </a:solidFill>
                </a:uFill>
                <a:latin typeface="Nyala" pitchFamily="2" charset="0"/>
              </a:rPr>
              <a:t>Coreference</a:t>
            </a:r>
            <a:r>
              <a:rPr lang="en-US" sz="1600" b="0" strike="noStrike" spc="-1" dirty="0">
                <a:solidFill>
                  <a:srgbClr val="000000"/>
                </a:solidFill>
                <a:uFill>
                  <a:solidFill>
                    <a:srgbClr val="FFFFFF"/>
                  </a:solidFill>
                </a:uFill>
                <a:latin typeface="Nyala" pitchFamily="2" charset="0"/>
              </a:rPr>
              <a:t> resolution </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Relationship extraction</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Sentiment analysis</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Automated essay scoring</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Natural language understanding</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Discourse analysis </a:t>
            </a:r>
            <a:endParaRPr lang="en-US" sz="1200" b="0" strike="noStrike" spc="-1" dirty="0">
              <a:solidFill>
                <a:srgbClr val="000000"/>
              </a:solidFill>
              <a:uFill>
                <a:solidFill>
                  <a:srgbClr val="FFFFFF"/>
                </a:solidFill>
              </a:uFill>
              <a:latin typeface="Nyala" pitchFamily="2" charset="0"/>
            </a:endParaRPr>
          </a:p>
          <a:p>
            <a:pPr marL="343260" indent="-342900">
              <a:buClr>
                <a:srgbClr val="000000"/>
              </a:buClr>
              <a:buFont typeface="Wingdings" panose="05000000000000000000" pitchFamily="2" charset="2"/>
              <a:buChar char="§"/>
            </a:pPr>
            <a:r>
              <a:rPr lang="en-US" sz="1600" b="0" strike="noStrike" spc="-1" dirty="0">
                <a:solidFill>
                  <a:srgbClr val="000000"/>
                </a:solidFill>
                <a:uFill>
                  <a:solidFill>
                    <a:srgbClr val="FFFFFF"/>
                  </a:solidFill>
                </a:uFill>
                <a:latin typeface="Nyala" pitchFamily="2" charset="0"/>
              </a:rPr>
              <a:t>Machine translation </a:t>
            </a:r>
            <a:endParaRPr lang="en-US" sz="1200" b="0" strike="noStrike" spc="-1" dirty="0">
              <a:solidFill>
                <a:srgbClr val="000000"/>
              </a:solidFill>
              <a:uFill>
                <a:solidFill>
                  <a:srgbClr val="FFFFFF"/>
                </a:solidFill>
              </a:uFill>
              <a:latin typeface="Nyala" pitchFamily="2" charset="0"/>
            </a:endParaRPr>
          </a:p>
        </p:txBody>
      </p:sp>
    </p:spTree>
    <p:extLst>
      <p:ext uri="{BB962C8B-B14F-4D97-AF65-F5344CB8AC3E}">
        <p14:creationId xmlns:p14="http://schemas.microsoft.com/office/powerpoint/2010/main" val="29381600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smtClean="0">
                <a:latin typeface="Nyala" pitchFamily="2" charset="0"/>
              </a:rPr>
              <a:t>Conti..</a:t>
            </a:r>
            <a:endParaRPr lang="en-US" b="1" dirty="0">
              <a:latin typeface="Nyala" pitchFamily="2" charset="0"/>
            </a:endParaRPr>
          </a:p>
        </p:txBody>
      </p:sp>
      <p:sp>
        <p:nvSpPr>
          <p:cNvPr id="5" name="Content Placeholder 4"/>
          <p:cNvSpPr>
            <a:spLocks noGrp="1"/>
          </p:cNvSpPr>
          <p:nvPr>
            <p:ph idx="1"/>
          </p:nvPr>
        </p:nvSpPr>
        <p:spPr/>
        <p:txBody>
          <a:bodyPr>
            <a:normAutofit fontScale="92500" lnSpcReduction="10000"/>
          </a:bodyPr>
          <a:lstStyle/>
          <a:p>
            <a:r>
              <a:rPr lang="en-US" dirty="0">
                <a:latin typeface="Nyala" pitchFamily="2" charset="0"/>
              </a:rPr>
              <a:t>Overall, NLP is a rapidly growing field with numerous applications in various domains, such as healthcare, finance, education, and entertainment. </a:t>
            </a:r>
            <a:endParaRPr lang="en-US" dirty="0" smtClean="0">
              <a:latin typeface="Nyala" pitchFamily="2" charset="0"/>
            </a:endParaRPr>
          </a:p>
          <a:p>
            <a:r>
              <a:rPr lang="en-US" dirty="0" smtClean="0">
                <a:latin typeface="Nyala" pitchFamily="2" charset="0"/>
              </a:rPr>
              <a:t>As </a:t>
            </a:r>
            <a:r>
              <a:rPr lang="en-US" dirty="0">
                <a:latin typeface="Nyala" pitchFamily="2" charset="0"/>
              </a:rPr>
              <a:t>the demand for intelligent systems that can process and understand human language continues to grow, the field of NLP is expected to play an increasingly important role in the development of artificial intelligence.</a:t>
            </a:r>
          </a:p>
        </p:txBody>
      </p:sp>
      <p:sp>
        <p:nvSpPr>
          <p:cNvPr id="3" name="Slide Number Placeholder 2"/>
          <p:cNvSpPr>
            <a:spLocks noGrp="1"/>
          </p:cNvSpPr>
          <p:nvPr>
            <p:ph type="sldNum" sz="quarter" idx="12"/>
          </p:nvPr>
        </p:nvSpPr>
        <p:spPr/>
        <p:txBody>
          <a:bodyPr/>
          <a:lstStyle/>
          <a:p>
            <a:fld id="{B82CCC60-E8CD-4174-8B1A-7DF615B22EEF}" type="slidenum">
              <a:rPr lang="en-US" smtClean="0"/>
              <a:pPr/>
              <a:t>46</a:t>
            </a:fld>
            <a:endParaRPr lang="en-US"/>
          </a:p>
        </p:txBody>
      </p:sp>
    </p:spTree>
    <p:extLst>
      <p:ext uri="{BB962C8B-B14F-4D97-AF65-F5344CB8AC3E}">
        <p14:creationId xmlns:p14="http://schemas.microsoft.com/office/powerpoint/2010/main" val="30875094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6444" y="2826240"/>
            <a:ext cx="8067369" cy="1592825"/>
          </a:xfrm>
        </p:spPr>
        <p:txBody>
          <a:bodyPr>
            <a:normAutofit/>
          </a:bodyPr>
          <a:lstStyle/>
          <a:p>
            <a:r>
              <a:rPr lang="en-US" sz="4400" b="1" dirty="0">
                <a:latin typeface="Nyala" pitchFamily="2" charset="0"/>
              </a:rPr>
              <a:t>Robotics </a:t>
            </a:r>
          </a:p>
        </p:txBody>
      </p:sp>
    </p:spTree>
    <p:extLst>
      <p:ext uri="{BB962C8B-B14F-4D97-AF65-F5344CB8AC3E}">
        <p14:creationId xmlns:p14="http://schemas.microsoft.com/office/powerpoint/2010/main" val="254248519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51172">
            <a:off x="-449505" y="314429"/>
            <a:ext cx="8259098" cy="763526"/>
          </a:xfrm>
        </p:spPr>
        <p:txBody>
          <a:bodyPr/>
          <a:lstStyle/>
          <a:p>
            <a:r>
              <a:rPr lang="en-US" b="1" dirty="0">
                <a:latin typeface="Nyala" pitchFamily="2" charset="0"/>
              </a:rPr>
              <a:t>Robotics</a:t>
            </a:r>
          </a:p>
        </p:txBody>
      </p:sp>
      <p:sp>
        <p:nvSpPr>
          <p:cNvPr id="3" name="Content Placeholder 2"/>
          <p:cNvSpPr>
            <a:spLocks noGrp="1"/>
          </p:cNvSpPr>
          <p:nvPr>
            <p:ph idx="1"/>
          </p:nvPr>
        </p:nvSpPr>
        <p:spPr>
          <a:xfrm>
            <a:off x="458905" y="1587055"/>
            <a:ext cx="8246070" cy="3424354"/>
          </a:xfrm>
        </p:spPr>
        <p:txBody>
          <a:bodyPr>
            <a:normAutofit fontScale="77500" lnSpcReduction="20000"/>
          </a:bodyPr>
          <a:lstStyle/>
          <a:p>
            <a:pPr algn="l"/>
            <a:r>
              <a:rPr lang="en-US" dirty="0">
                <a:latin typeface="Nyala" pitchFamily="2" charset="0"/>
              </a:rPr>
              <a:t>Robotics is a branch of engineering and computer science that deals with the design, construction, operation, and application of robots. </a:t>
            </a:r>
            <a:endParaRPr lang="en-US" dirty="0" smtClean="0">
              <a:latin typeface="Nyala" pitchFamily="2" charset="0"/>
            </a:endParaRPr>
          </a:p>
          <a:p>
            <a:pPr algn="l"/>
            <a:r>
              <a:rPr lang="en-US" dirty="0" smtClean="0">
                <a:latin typeface="Nyala" pitchFamily="2" charset="0"/>
              </a:rPr>
              <a:t>Robots </a:t>
            </a:r>
            <a:r>
              <a:rPr lang="en-US" dirty="0">
                <a:latin typeface="Nyala" pitchFamily="2" charset="0"/>
              </a:rPr>
              <a:t>are machines that are programmed to perform a wide range of tasks, ranging from simple repetitive actions to complex cognitive processes</a:t>
            </a:r>
            <a:r>
              <a:rPr lang="en-US" dirty="0" smtClean="0">
                <a:latin typeface="Nyala" pitchFamily="2" charset="0"/>
              </a:rPr>
              <a:t>.</a:t>
            </a:r>
            <a:endParaRPr lang="en-US" dirty="0">
              <a:latin typeface="Nyala" pitchFamily="2" charset="0"/>
            </a:endParaRPr>
          </a:p>
          <a:p>
            <a:pPr algn="l"/>
            <a:r>
              <a:rPr lang="en-US" dirty="0">
                <a:latin typeface="Nyala" pitchFamily="2" charset="0"/>
              </a:rPr>
              <a:t>Artificial Intelligence (AI) plays a critical role in robotics, as it enables robots to perceive, reason, and act in the physical world. </a:t>
            </a:r>
            <a:endParaRPr lang="en-US" dirty="0" smtClean="0">
              <a:latin typeface="Nyala" pitchFamily="2" charset="0"/>
            </a:endParaRPr>
          </a:p>
          <a:p>
            <a:pPr algn="l"/>
            <a:r>
              <a:rPr lang="en-US" dirty="0" smtClean="0">
                <a:latin typeface="Nyala" pitchFamily="2" charset="0"/>
              </a:rPr>
              <a:t>AI </a:t>
            </a:r>
            <a:r>
              <a:rPr lang="en-US" dirty="0">
                <a:latin typeface="Nyala" pitchFamily="2" charset="0"/>
              </a:rPr>
              <a:t>techniques such as machine learning, computer vision, natural language processing, and decision making, are used to develop intelligent robotic systems.</a:t>
            </a:r>
          </a:p>
        </p:txBody>
      </p:sp>
      <p:sp>
        <p:nvSpPr>
          <p:cNvPr id="4" name="Slide Number Placeholder 3"/>
          <p:cNvSpPr>
            <a:spLocks noGrp="1"/>
          </p:cNvSpPr>
          <p:nvPr>
            <p:ph type="sldNum" sz="quarter" idx="12"/>
          </p:nvPr>
        </p:nvSpPr>
        <p:spPr/>
        <p:txBody>
          <a:bodyPr/>
          <a:lstStyle/>
          <a:p>
            <a:fld id="{B82CCC60-E8CD-4174-8B1A-7DF615B22EEF}" type="slidenum">
              <a:rPr lang="en-US" smtClean="0"/>
              <a:pPr/>
              <a:t>48</a:t>
            </a:fld>
            <a:endParaRPr lang="en-US"/>
          </a:p>
        </p:txBody>
      </p:sp>
    </p:spTree>
    <p:extLst>
      <p:ext uri="{BB962C8B-B14F-4D97-AF65-F5344CB8AC3E}">
        <p14:creationId xmlns:p14="http://schemas.microsoft.com/office/powerpoint/2010/main" val="35862651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smtClean="0">
                <a:latin typeface="Nyala" pitchFamily="2" charset="0"/>
              </a:rPr>
              <a:t>Conti..</a:t>
            </a:r>
            <a:endParaRPr lang="en-US" b="1" dirty="0">
              <a:latin typeface="Nyala" pitchFamily="2" charset="0"/>
            </a:endParaRPr>
          </a:p>
        </p:txBody>
      </p:sp>
      <p:sp>
        <p:nvSpPr>
          <p:cNvPr id="6" name="Content Placeholder 5"/>
          <p:cNvSpPr>
            <a:spLocks noGrp="1"/>
          </p:cNvSpPr>
          <p:nvPr>
            <p:ph idx="1"/>
          </p:nvPr>
        </p:nvSpPr>
        <p:spPr>
          <a:xfrm>
            <a:off x="448965" y="1044700"/>
            <a:ext cx="6399096" cy="3895048"/>
          </a:xfrm>
        </p:spPr>
        <p:txBody>
          <a:bodyPr/>
          <a:lstStyle/>
          <a:p>
            <a:pPr>
              <a:buFont typeface="Wingdings" pitchFamily="2" charset="2"/>
              <a:buChar char="["/>
            </a:pPr>
            <a:r>
              <a:rPr lang="en-US" dirty="0" smtClean="0">
                <a:latin typeface="Nyala" pitchFamily="2" charset="0"/>
              </a:rPr>
              <a:t> Some </a:t>
            </a:r>
            <a:r>
              <a:rPr lang="en-US" dirty="0">
                <a:latin typeface="Nyala" pitchFamily="2" charset="0"/>
              </a:rPr>
              <a:t>of the key applications of robotics in AI include:</a:t>
            </a:r>
          </a:p>
          <a:p>
            <a:pPr lvl="4">
              <a:buFont typeface="Wingdings" pitchFamily="2" charset="2"/>
              <a:buChar char="["/>
            </a:pPr>
            <a:r>
              <a:rPr lang="en-US" sz="2800" dirty="0" smtClean="0">
                <a:latin typeface="Nyala" pitchFamily="2" charset="0"/>
              </a:rPr>
              <a:t> Manufacturing</a:t>
            </a:r>
            <a:r>
              <a:rPr lang="en-US" sz="2800" dirty="0">
                <a:latin typeface="Nyala" pitchFamily="2" charset="0"/>
              </a:rPr>
              <a:t>,</a:t>
            </a:r>
          </a:p>
          <a:p>
            <a:pPr lvl="4">
              <a:buFont typeface="Wingdings" pitchFamily="2" charset="2"/>
              <a:buChar char="["/>
            </a:pPr>
            <a:r>
              <a:rPr lang="en-US" sz="2800" dirty="0" smtClean="0">
                <a:latin typeface="Nyala" pitchFamily="2" charset="0"/>
              </a:rPr>
              <a:t> Logistics</a:t>
            </a:r>
            <a:r>
              <a:rPr lang="en-US" sz="2800" dirty="0">
                <a:latin typeface="Nyala" pitchFamily="2" charset="0"/>
              </a:rPr>
              <a:t>, </a:t>
            </a:r>
          </a:p>
          <a:p>
            <a:pPr lvl="4">
              <a:buFont typeface="Wingdings" pitchFamily="2" charset="2"/>
              <a:buChar char="["/>
            </a:pPr>
            <a:r>
              <a:rPr lang="en-US" sz="2800" dirty="0" smtClean="0">
                <a:latin typeface="Nyala" pitchFamily="2" charset="0"/>
              </a:rPr>
              <a:t> Healthcare</a:t>
            </a:r>
            <a:r>
              <a:rPr lang="en-US" sz="2800" dirty="0">
                <a:latin typeface="Nyala" pitchFamily="2" charset="0"/>
              </a:rPr>
              <a:t>,</a:t>
            </a:r>
          </a:p>
          <a:p>
            <a:pPr lvl="4">
              <a:buFont typeface="Wingdings" pitchFamily="2" charset="2"/>
              <a:buChar char="["/>
            </a:pPr>
            <a:r>
              <a:rPr lang="en-US" sz="2800" dirty="0" smtClean="0">
                <a:latin typeface="Nyala" pitchFamily="2" charset="0"/>
              </a:rPr>
              <a:t> Agriculture</a:t>
            </a:r>
            <a:r>
              <a:rPr lang="en-US" sz="2800" dirty="0">
                <a:latin typeface="Nyala" pitchFamily="2" charset="0"/>
              </a:rPr>
              <a:t>, and </a:t>
            </a:r>
          </a:p>
          <a:p>
            <a:pPr lvl="4">
              <a:buFont typeface="Wingdings" pitchFamily="2" charset="2"/>
              <a:buChar char="["/>
            </a:pPr>
            <a:r>
              <a:rPr lang="en-US" sz="2800" dirty="0" smtClean="0">
                <a:latin typeface="Nyala" pitchFamily="2" charset="0"/>
              </a:rPr>
              <a:t> Exploration</a:t>
            </a:r>
            <a:r>
              <a:rPr lang="en-US" sz="2800" dirty="0">
                <a:latin typeface="Nyala" pitchFamily="2" charset="0"/>
              </a:rPr>
              <a:t>. </a:t>
            </a:r>
          </a:p>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49</a:t>
            </a:fld>
            <a:endParaRPr lang="en-US"/>
          </a:p>
        </p:txBody>
      </p:sp>
    </p:spTree>
    <p:extLst>
      <p:ext uri="{BB962C8B-B14F-4D97-AF65-F5344CB8AC3E}">
        <p14:creationId xmlns:p14="http://schemas.microsoft.com/office/powerpoint/2010/main" val="35365443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19147" y="324550"/>
            <a:ext cx="6260905" cy="572644"/>
          </a:xfrm>
        </p:spPr>
        <p:txBody>
          <a:bodyPr>
            <a:normAutofit fontScale="90000"/>
          </a:bodyPr>
          <a:lstStyle/>
          <a:p>
            <a:r>
              <a:rPr lang="en-US" dirty="0" smtClean="0">
                <a:latin typeface="Nyala" pitchFamily="2" charset="0"/>
              </a:rPr>
              <a:t>Conti..</a:t>
            </a:r>
            <a:endParaRPr lang="en-US" dirty="0">
              <a:latin typeface="Nyala" pitchFamily="2" charset="0"/>
            </a:endParaRPr>
          </a:p>
        </p:txBody>
      </p:sp>
      <p:sp>
        <p:nvSpPr>
          <p:cNvPr id="8" name="Content Placeholder 7"/>
          <p:cNvSpPr>
            <a:spLocks noGrp="1"/>
          </p:cNvSpPr>
          <p:nvPr>
            <p:ph idx="1"/>
          </p:nvPr>
        </p:nvSpPr>
        <p:spPr>
          <a:xfrm>
            <a:off x="0" y="1024821"/>
            <a:ext cx="6937513" cy="3895049"/>
          </a:xfrm>
        </p:spPr>
        <p:txBody>
          <a:bodyPr>
            <a:normAutofit fontScale="77500" lnSpcReduction="20000"/>
          </a:bodyPr>
          <a:lstStyle/>
          <a:p>
            <a:pPr>
              <a:defRPr/>
            </a:pPr>
            <a:r>
              <a:rPr lang="en-US" sz="4000" dirty="0">
                <a:latin typeface="Nyala" pitchFamily="2" charset="0"/>
              </a:rPr>
              <a:t>Learning is: </a:t>
            </a:r>
          </a:p>
          <a:p>
            <a:pPr marL="1085850" lvl="2" indent="-457200">
              <a:buFont typeface="Wingdings 2" pitchFamily="18" charset="2"/>
              <a:buChar char="h"/>
              <a:defRPr/>
            </a:pPr>
            <a:r>
              <a:rPr lang="en-US" dirty="0">
                <a:latin typeface="Nyala" pitchFamily="2" charset="0"/>
              </a:rPr>
              <a:t>Memorizing something.</a:t>
            </a:r>
          </a:p>
          <a:p>
            <a:pPr marL="1096963" lvl="2" indent="-457200">
              <a:buFont typeface="Wingdings 2" pitchFamily="18" charset="2"/>
              <a:buChar char="h"/>
              <a:defRPr/>
            </a:pPr>
            <a:r>
              <a:rPr lang="en-US" dirty="0">
                <a:latin typeface="Nyala" pitchFamily="2" charset="0"/>
              </a:rPr>
              <a:t>Knowing facts through observation and exploration.</a:t>
            </a:r>
          </a:p>
          <a:p>
            <a:pPr marL="1096963" lvl="2" indent="-457200">
              <a:buFont typeface="Wingdings 2" pitchFamily="18" charset="2"/>
              <a:buChar char="h"/>
              <a:defRPr/>
            </a:pPr>
            <a:r>
              <a:rPr lang="en-US" dirty="0">
                <a:latin typeface="Nyala" pitchFamily="2" charset="0"/>
              </a:rPr>
              <a:t>Improving motor and/or cognitive skills through practice</a:t>
            </a:r>
            <a:r>
              <a:rPr lang="en-US" dirty="0" smtClean="0">
                <a:latin typeface="Nyala" pitchFamily="2" charset="0"/>
              </a:rPr>
              <a:t>.</a:t>
            </a:r>
            <a:endParaRPr lang="en-US" sz="4000" dirty="0" smtClean="0">
              <a:latin typeface="Nyala" pitchFamily="2" charset="0"/>
            </a:endParaRPr>
          </a:p>
          <a:p>
            <a:pPr>
              <a:defRPr/>
            </a:pPr>
            <a:r>
              <a:rPr lang="en-US" sz="4000" dirty="0" smtClean="0">
                <a:latin typeface="Nyala" pitchFamily="2" charset="0"/>
              </a:rPr>
              <a:t>In </a:t>
            </a:r>
            <a:r>
              <a:rPr lang="en-US" sz="4000" dirty="0">
                <a:latin typeface="Nyala" pitchFamily="2" charset="0"/>
              </a:rPr>
              <a:t>the psychology literature, </a:t>
            </a:r>
            <a:r>
              <a:rPr lang="en-US" sz="4000" b="1" dirty="0">
                <a:solidFill>
                  <a:srgbClr val="00B050"/>
                </a:solidFill>
                <a:latin typeface="Nyala" pitchFamily="2" charset="0"/>
              </a:rPr>
              <a:t>learning is considered one of the keys to human intelligence.</a:t>
            </a:r>
          </a:p>
          <a:p>
            <a:pPr>
              <a:lnSpc>
                <a:spcPct val="120000"/>
              </a:lnSpc>
              <a:defRPr/>
            </a:pPr>
            <a:r>
              <a:rPr lang="en-US" sz="3200" dirty="0" smtClean="0">
                <a:latin typeface="Nyala" pitchFamily="2" charset="0"/>
              </a:rPr>
              <a:t>The </a:t>
            </a:r>
            <a:r>
              <a:rPr lang="en-US" sz="3200" dirty="0">
                <a:latin typeface="Nyala" pitchFamily="2" charset="0"/>
              </a:rPr>
              <a:t>idea behind learning is that </a:t>
            </a:r>
            <a:r>
              <a:rPr lang="en-US" sz="3200" b="1" dirty="0">
                <a:solidFill>
                  <a:srgbClr val="FF0000"/>
                </a:solidFill>
                <a:latin typeface="Nyala" pitchFamily="2" charset="0"/>
              </a:rPr>
              <a:t>percepts should not only be used for acting now, </a:t>
            </a:r>
            <a:r>
              <a:rPr lang="en-US" sz="3200" b="1" dirty="0">
                <a:solidFill>
                  <a:srgbClr val="0000CC"/>
                </a:solidFill>
                <a:latin typeface="Nyala" pitchFamily="2" charset="0"/>
              </a:rPr>
              <a:t>but also for improving the agent’s ability to act in the future.</a:t>
            </a:r>
          </a:p>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5</a:t>
            </a:fld>
            <a:endParaRPr lang="en-US"/>
          </a:p>
        </p:txBody>
      </p:sp>
    </p:spTree>
    <p:extLst>
      <p:ext uri="{BB962C8B-B14F-4D97-AF65-F5344CB8AC3E}">
        <p14:creationId xmlns:p14="http://schemas.microsoft.com/office/powerpoint/2010/main" val="287424884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yala" pitchFamily="2" charset="0"/>
              </a:rPr>
              <a:t>Conti..</a:t>
            </a:r>
            <a:endParaRPr lang="en-US" b="1" dirty="0">
              <a:latin typeface="Nyala" pitchFamily="2" charset="0"/>
            </a:endParaRPr>
          </a:p>
        </p:txBody>
      </p:sp>
      <p:sp>
        <p:nvSpPr>
          <p:cNvPr id="6" name="Content Placeholder 5"/>
          <p:cNvSpPr>
            <a:spLocks noGrp="1"/>
          </p:cNvSpPr>
          <p:nvPr>
            <p:ph idx="1"/>
          </p:nvPr>
        </p:nvSpPr>
        <p:spPr>
          <a:xfrm>
            <a:off x="0" y="1365019"/>
            <a:ext cx="9074427" cy="3778481"/>
          </a:xfrm>
        </p:spPr>
        <p:txBody>
          <a:bodyPr>
            <a:normAutofit/>
          </a:bodyPr>
          <a:lstStyle/>
          <a:p>
            <a:r>
              <a:rPr lang="en-US" b="1" dirty="0" smtClean="0">
                <a:latin typeface="Nyala" pitchFamily="2" charset="0"/>
              </a:rPr>
              <a:t>In </a:t>
            </a:r>
            <a:r>
              <a:rPr lang="en-US" b="1" dirty="0">
                <a:latin typeface="Nyala" pitchFamily="2" charset="0"/>
              </a:rPr>
              <a:t>manufacturing, </a:t>
            </a:r>
            <a:r>
              <a:rPr lang="en-US" dirty="0">
                <a:latin typeface="Nyala" pitchFamily="2" charset="0"/>
              </a:rPr>
              <a:t>robots are used to automate repetitive and dangerous tasks, increase production efficiency, and reduce costs. </a:t>
            </a:r>
            <a:endParaRPr lang="en-US" dirty="0" smtClean="0">
              <a:latin typeface="Nyala" pitchFamily="2" charset="0"/>
            </a:endParaRPr>
          </a:p>
          <a:p>
            <a:r>
              <a:rPr lang="en-US" b="1" dirty="0">
                <a:latin typeface="Nyala" pitchFamily="2" charset="0"/>
              </a:rPr>
              <a:t>In logistics, </a:t>
            </a:r>
            <a:r>
              <a:rPr lang="en-US" dirty="0">
                <a:latin typeface="Nyala" pitchFamily="2" charset="0"/>
              </a:rPr>
              <a:t>robots are used for order picking, packing, and transportation, enabling faster and more accurate delivery of goods.</a:t>
            </a:r>
          </a:p>
        </p:txBody>
      </p:sp>
      <p:sp>
        <p:nvSpPr>
          <p:cNvPr id="4" name="Slide Number Placeholder 3"/>
          <p:cNvSpPr>
            <a:spLocks noGrp="1"/>
          </p:cNvSpPr>
          <p:nvPr>
            <p:ph type="sldNum" sz="quarter" idx="12"/>
          </p:nvPr>
        </p:nvSpPr>
        <p:spPr/>
        <p:txBody>
          <a:bodyPr/>
          <a:lstStyle/>
          <a:p>
            <a:fld id="{B82CCC60-E8CD-4174-8B1A-7DF615B22EEF}" type="slidenum">
              <a:rPr lang="en-US" smtClean="0"/>
              <a:pPr/>
              <a:t>50</a:t>
            </a:fld>
            <a:endParaRPr lang="en-US"/>
          </a:p>
        </p:txBody>
      </p:sp>
    </p:spTree>
    <p:extLst>
      <p:ext uri="{BB962C8B-B14F-4D97-AF65-F5344CB8AC3E}">
        <p14:creationId xmlns:p14="http://schemas.microsoft.com/office/powerpoint/2010/main" val="42665147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smtClean="0">
                <a:latin typeface="Nyala" pitchFamily="2" charset="0"/>
              </a:rPr>
              <a:t>Conti..</a:t>
            </a:r>
            <a:endParaRPr lang="en-US" b="1" dirty="0">
              <a:latin typeface="Nyala" pitchFamily="2" charset="0"/>
            </a:endParaRPr>
          </a:p>
        </p:txBody>
      </p:sp>
      <p:sp>
        <p:nvSpPr>
          <p:cNvPr id="3" name="Content Placeholder 2"/>
          <p:cNvSpPr>
            <a:spLocks noGrp="1"/>
          </p:cNvSpPr>
          <p:nvPr>
            <p:ph idx="1"/>
          </p:nvPr>
        </p:nvSpPr>
        <p:spPr/>
        <p:txBody>
          <a:bodyPr>
            <a:normAutofit fontScale="92500" lnSpcReduction="20000"/>
          </a:bodyPr>
          <a:lstStyle/>
          <a:p>
            <a:r>
              <a:rPr lang="en-US" b="1" dirty="0" smtClean="0">
                <a:latin typeface="Nyala" pitchFamily="2" charset="0"/>
              </a:rPr>
              <a:t>In </a:t>
            </a:r>
            <a:r>
              <a:rPr lang="en-US" b="1" dirty="0">
                <a:latin typeface="Nyala" pitchFamily="2" charset="0"/>
              </a:rPr>
              <a:t>healthcare, </a:t>
            </a:r>
            <a:r>
              <a:rPr lang="en-US" dirty="0">
                <a:latin typeface="Nyala" pitchFamily="2" charset="0"/>
              </a:rPr>
              <a:t>robots are used to assist with surgery, rehabilitation, and patient care, providing support to healthcare professionals and improving patient outcomes. </a:t>
            </a:r>
          </a:p>
          <a:p>
            <a:r>
              <a:rPr lang="en-US" b="1" dirty="0">
                <a:latin typeface="Nyala" pitchFamily="2" charset="0"/>
              </a:rPr>
              <a:t>In agriculture, </a:t>
            </a:r>
            <a:r>
              <a:rPr lang="en-US" dirty="0">
                <a:latin typeface="Nyala" pitchFamily="2" charset="0"/>
              </a:rPr>
              <a:t>robots are used for crop monitoring, harvesting, and spraying, improving yields and reducing the use of pesticides.</a:t>
            </a:r>
          </a:p>
          <a:p>
            <a:r>
              <a:rPr lang="en-US" b="1" dirty="0">
                <a:latin typeface="Nyala" pitchFamily="2" charset="0"/>
              </a:rPr>
              <a:t> In exploration</a:t>
            </a:r>
            <a:r>
              <a:rPr lang="en-US" dirty="0">
                <a:latin typeface="Nyala" pitchFamily="2" charset="0"/>
              </a:rPr>
              <a:t>, robots are used to perform tasks in space, deep sea, and hazardous environments, enabling humans to explore and understand these environments without risking their lives.</a:t>
            </a:r>
          </a:p>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51</a:t>
            </a:fld>
            <a:endParaRPr lang="en-US"/>
          </a:p>
        </p:txBody>
      </p:sp>
    </p:spTree>
    <p:extLst>
      <p:ext uri="{BB962C8B-B14F-4D97-AF65-F5344CB8AC3E}">
        <p14:creationId xmlns:p14="http://schemas.microsoft.com/office/powerpoint/2010/main" val="389111573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Nyala" pitchFamily="2" charset="0"/>
              </a:rPr>
              <a:t>Conti..</a:t>
            </a:r>
            <a:endParaRPr lang="en-US" b="1" dirty="0">
              <a:latin typeface="Nyala" pitchFamily="2" charset="0"/>
            </a:endParaRPr>
          </a:p>
        </p:txBody>
      </p:sp>
      <p:sp>
        <p:nvSpPr>
          <p:cNvPr id="5" name="Content Placeholder 4"/>
          <p:cNvSpPr>
            <a:spLocks noGrp="1"/>
          </p:cNvSpPr>
          <p:nvPr>
            <p:ph idx="1"/>
          </p:nvPr>
        </p:nvSpPr>
        <p:spPr>
          <a:xfrm>
            <a:off x="0" y="1216551"/>
            <a:ext cx="6887817" cy="3743075"/>
          </a:xfrm>
        </p:spPr>
        <p:txBody>
          <a:bodyPr>
            <a:normAutofit fontScale="77500" lnSpcReduction="20000"/>
          </a:bodyPr>
          <a:lstStyle/>
          <a:p>
            <a:r>
              <a:rPr lang="en-US" dirty="0">
                <a:latin typeface="Nyala" pitchFamily="2" charset="0"/>
              </a:rPr>
              <a:t>One of the key challenges in robotics is ensuring the safety and reliability of robotic systems, particularly when they interact with humans. </a:t>
            </a:r>
            <a:endParaRPr lang="en-US" dirty="0" smtClean="0">
              <a:latin typeface="Nyala" pitchFamily="2" charset="0"/>
            </a:endParaRPr>
          </a:p>
          <a:p>
            <a:r>
              <a:rPr lang="en-US" dirty="0" smtClean="0">
                <a:latin typeface="Nyala" pitchFamily="2" charset="0"/>
              </a:rPr>
              <a:t>This </a:t>
            </a:r>
            <a:r>
              <a:rPr lang="en-US" dirty="0">
                <a:latin typeface="Nyala" pitchFamily="2" charset="0"/>
              </a:rPr>
              <a:t>requires the development of robust and accurate sensing, control, and communication systems that can handle unpredictable situations and adapt to changing environments</a:t>
            </a:r>
            <a:r>
              <a:rPr lang="en-US" dirty="0" smtClean="0">
                <a:latin typeface="Nyala" pitchFamily="2" charset="0"/>
              </a:rPr>
              <a:t>.</a:t>
            </a:r>
            <a:endParaRPr lang="en-US" dirty="0">
              <a:latin typeface="Nyala" pitchFamily="2" charset="0"/>
            </a:endParaRPr>
          </a:p>
          <a:p>
            <a:r>
              <a:rPr lang="en-US" dirty="0">
                <a:latin typeface="Nyala" pitchFamily="2" charset="0"/>
              </a:rPr>
              <a:t>Overall, robotics is an exciting and rapidly growing field that has the potential to transform many industries and aspects of our daily lives. </a:t>
            </a:r>
            <a:endParaRPr lang="en-US" dirty="0" smtClean="0">
              <a:latin typeface="Nyala" pitchFamily="2" charset="0"/>
            </a:endParaRPr>
          </a:p>
          <a:p>
            <a:r>
              <a:rPr lang="en-US" dirty="0" smtClean="0">
                <a:latin typeface="Nyala" pitchFamily="2" charset="0"/>
              </a:rPr>
              <a:t>As </a:t>
            </a:r>
            <a:r>
              <a:rPr lang="en-US" dirty="0">
                <a:latin typeface="Nyala" pitchFamily="2" charset="0"/>
              </a:rPr>
              <a:t>AI continues to advance, we can expect to see even more sophisticated and intelligent robotic systems in the future.</a:t>
            </a:r>
          </a:p>
        </p:txBody>
      </p:sp>
    </p:spTree>
    <p:extLst>
      <p:ext uri="{BB962C8B-B14F-4D97-AF65-F5344CB8AC3E}">
        <p14:creationId xmlns:p14="http://schemas.microsoft.com/office/powerpoint/2010/main" val="1555571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66079" y="2567823"/>
            <a:ext cx="8067369" cy="1592825"/>
          </a:xfrm>
        </p:spPr>
        <p:txBody>
          <a:bodyPr/>
          <a:lstStyle/>
          <a:p>
            <a:r>
              <a:rPr lang="en-US" dirty="0">
                <a:latin typeface="Nyala" pitchFamily="2" charset="0"/>
              </a:rPr>
              <a:t>Perception</a:t>
            </a:r>
            <a:r>
              <a:rPr lang="en-US" dirty="0"/>
              <a:t> </a:t>
            </a:r>
          </a:p>
        </p:txBody>
      </p:sp>
      <p:sp>
        <p:nvSpPr>
          <p:cNvPr id="4" name="Slide Number Placeholder 3"/>
          <p:cNvSpPr>
            <a:spLocks noGrp="1"/>
          </p:cNvSpPr>
          <p:nvPr>
            <p:ph type="sldNum" sz="quarter" idx="12"/>
          </p:nvPr>
        </p:nvSpPr>
        <p:spPr/>
        <p:txBody>
          <a:bodyPr/>
          <a:lstStyle/>
          <a:p>
            <a:fld id="{B82CCC60-E8CD-4174-8B1A-7DF615B22EEF}" type="slidenum">
              <a:rPr lang="en-US" smtClean="0"/>
              <a:pPr/>
              <a:t>53</a:t>
            </a:fld>
            <a:endParaRPr lang="en-US"/>
          </a:p>
        </p:txBody>
      </p:sp>
    </p:spTree>
    <p:extLst>
      <p:ext uri="{BB962C8B-B14F-4D97-AF65-F5344CB8AC3E}">
        <p14:creationId xmlns:p14="http://schemas.microsoft.com/office/powerpoint/2010/main" val="77621934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latin typeface="Nyala" pitchFamily="2" charset="0"/>
              </a:rPr>
              <a:t>Perception</a:t>
            </a:r>
            <a:endParaRPr lang="en-US" dirty="0"/>
          </a:p>
        </p:txBody>
      </p:sp>
      <p:sp>
        <p:nvSpPr>
          <p:cNvPr id="6" name="Content Placeholder 5"/>
          <p:cNvSpPr>
            <a:spLocks noGrp="1"/>
          </p:cNvSpPr>
          <p:nvPr>
            <p:ph idx="1"/>
          </p:nvPr>
        </p:nvSpPr>
        <p:spPr>
          <a:xfrm>
            <a:off x="91155" y="1044700"/>
            <a:ext cx="6727087" cy="3511061"/>
          </a:xfrm>
        </p:spPr>
        <p:txBody>
          <a:bodyPr>
            <a:normAutofit lnSpcReduction="10000"/>
          </a:bodyPr>
          <a:lstStyle/>
          <a:p>
            <a:r>
              <a:rPr lang="en-US" dirty="0">
                <a:latin typeface="Nyala" pitchFamily="2" charset="0"/>
              </a:rPr>
              <a:t>Perception is a subfield of artificial intelligence that deals with the ability of machines to sense, interpret, and understand the world around them. </a:t>
            </a:r>
            <a:endParaRPr lang="en-US" dirty="0" smtClean="0">
              <a:latin typeface="Nyala" pitchFamily="2" charset="0"/>
            </a:endParaRPr>
          </a:p>
          <a:p>
            <a:r>
              <a:rPr lang="en-US" dirty="0" smtClean="0">
                <a:latin typeface="Nyala" pitchFamily="2" charset="0"/>
              </a:rPr>
              <a:t>Perception </a:t>
            </a:r>
            <a:r>
              <a:rPr lang="en-US" dirty="0">
                <a:latin typeface="Nyala" pitchFamily="2" charset="0"/>
              </a:rPr>
              <a:t>involves the use of sensors and algorithms to gather and process data from the environment, and to extract meaningful information from that data.</a:t>
            </a:r>
          </a:p>
        </p:txBody>
      </p:sp>
      <p:sp>
        <p:nvSpPr>
          <p:cNvPr id="4" name="Slide Number Placeholder 3"/>
          <p:cNvSpPr>
            <a:spLocks noGrp="1"/>
          </p:cNvSpPr>
          <p:nvPr>
            <p:ph type="sldNum" sz="quarter" idx="12"/>
          </p:nvPr>
        </p:nvSpPr>
        <p:spPr/>
        <p:txBody>
          <a:bodyPr/>
          <a:lstStyle/>
          <a:p>
            <a:fld id="{B82CCC60-E8CD-4174-8B1A-7DF615B22EEF}" type="slidenum">
              <a:rPr lang="en-US" smtClean="0"/>
              <a:pPr/>
              <a:t>54</a:t>
            </a:fld>
            <a:endParaRPr lang="en-US"/>
          </a:p>
        </p:txBody>
      </p:sp>
    </p:spTree>
    <p:extLst>
      <p:ext uri="{BB962C8B-B14F-4D97-AF65-F5344CB8AC3E}">
        <p14:creationId xmlns:p14="http://schemas.microsoft.com/office/powerpoint/2010/main" val="12469677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Nyala" pitchFamily="2" charset="0"/>
              </a:rPr>
              <a:t>Conti..</a:t>
            </a:r>
            <a:endParaRPr lang="en-US" b="1" dirty="0">
              <a:latin typeface="Nyala" pitchFamily="2" charset="0"/>
            </a:endParaRPr>
          </a:p>
        </p:txBody>
      </p:sp>
      <p:sp>
        <p:nvSpPr>
          <p:cNvPr id="5" name="Content Placeholder 4"/>
          <p:cNvSpPr>
            <a:spLocks noGrp="1"/>
          </p:cNvSpPr>
          <p:nvPr>
            <p:ph idx="1"/>
          </p:nvPr>
        </p:nvSpPr>
        <p:spPr>
          <a:xfrm>
            <a:off x="333313" y="1320293"/>
            <a:ext cx="7940660" cy="3359510"/>
          </a:xfrm>
        </p:spPr>
        <p:txBody>
          <a:bodyPr/>
          <a:lstStyle/>
          <a:p>
            <a:r>
              <a:rPr lang="en-US" dirty="0">
                <a:latin typeface="Nyala" pitchFamily="2" charset="0"/>
              </a:rPr>
              <a:t>Perception is an important part of many AI systems, particularly those that interact with the physical </a:t>
            </a:r>
            <a:r>
              <a:rPr lang="en-US" dirty="0" smtClean="0">
                <a:latin typeface="Nyala" pitchFamily="2" charset="0"/>
              </a:rPr>
              <a:t>world.</a:t>
            </a:r>
          </a:p>
          <a:p>
            <a:r>
              <a:rPr lang="en-US" dirty="0" smtClean="0">
                <a:latin typeface="Nyala" pitchFamily="2" charset="0"/>
              </a:rPr>
              <a:t>Examples </a:t>
            </a:r>
            <a:r>
              <a:rPr lang="en-US" dirty="0">
                <a:latin typeface="Nyala" pitchFamily="2" charset="0"/>
              </a:rPr>
              <a:t>of perception-based AI applications </a:t>
            </a:r>
            <a:r>
              <a:rPr lang="en-US" dirty="0" smtClean="0">
                <a:latin typeface="Nyala" pitchFamily="2" charset="0"/>
              </a:rPr>
              <a:t>include: </a:t>
            </a:r>
          </a:p>
          <a:p>
            <a:pPr lvl="3">
              <a:buFont typeface="Wingdings" pitchFamily="2" charset="2"/>
              <a:buChar char="["/>
            </a:pPr>
            <a:r>
              <a:rPr lang="en-US" dirty="0" smtClean="0">
                <a:latin typeface="Nyala" pitchFamily="2" charset="0"/>
              </a:rPr>
              <a:t> Autonomous </a:t>
            </a:r>
            <a:r>
              <a:rPr lang="en-US" dirty="0">
                <a:latin typeface="Nyala" pitchFamily="2" charset="0"/>
              </a:rPr>
              <a:t>vehicles, </a:t>
            </a:r>
            <a:endParaRPr lang="en-US" dirty="0" smtClean="0">
              <a:latin typeface="Nyala" pitchFamily="2" charset="0"/>
            </a:endParaRPr>
          </a:p>
          <a:p>
            <a:pPr lvl="3">
              <a:buFont typeface="Wingdings" pitchFamily="2" charset="2"/>
              <a:buChar char="["/>
            </a:pPr>
            <a:r>
              <a:rPr lang="en-US" dirty="0" smtClean="0">
                <a:latin typeface="Nyala" pitchFamily="2" charset="0"/>
              </a:rPr>
              <a:t> Robotics</a:t>
            </a:r>
            <a:r>
              <a:rPr lang="en-US" dirty="0">
                <a:latin typeface="Nyala" pitchFamily="2" charset="0"/>
              </a:rPr>
              <a:t>, and </a:t>
            </a:r>
            <a:endParaRPr lang="en-US" dirty="0" smtClean="0">
              <a:latin typeface="Nyala" pitchFamily="2" charset="0"/>
            </a:endParaRPr>
          </a:p>
          <a:p>
            <a:pPr lvl="3">
              <a:buFont typeface="Wingdings" pitchFamily="2" charset="2"/>
              <a:buChar char="["/>
            </a:pPr>
            <a:r>
              <a:rPr lang="en-US" dirty="0">
                <a:latin typeface="Nyala" pitchFamily="2" charset="0"/>
              </a:rPr>
              <a:t> </a:t>
            </a:r>
            <a:r>
              <a:rPr lang="en-US" dirty="0" smtClean="0">
                <a:latin typeface="Nyala" pitchFamily="2" charset="0"/>
              </a:rPr>
              <a:t>Smart </a:t>
            </a:r>
            <a:r>
              <a:rPr lang="en-US" dirty="0">
                <a:latin typeface="Nyala" pitchFamily="2" charset="0"/>
              </a:rPr>
              <a:t>home devices.</a:t>
            </a:r>
          </a:p>
        </p:txBody>
      </p:sp>
    </p:spTree>
    <p:extLst>
      <p:ext uri="{BB962C8B-B14F-4D97-AF65-F5344CB8AC3E}">
        <p14:creationId xmlns:p14="http://schemas.microsoft.com/office/powerpoint/2010/main" val="22560599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latin typeface="Nyala" pitchFamily="2" charset="0"/>
              </a:rPr>
              <a:t>Conti..</a:t>
            </a:r>
            <a:endParaRPr lang="en-US" dirty="0">
              <a:latin typeface="Nyala" pitchFamily="2" charset="0"/>
            </a:endParaRPr>
          </a:p>
        </p:txBody>
      </p:sp>
      <p:sp>
        <p:nvSpPr>
          <p:cNvPr id="6" name="Content Placeholder 5"/>
          <p:cNvSpPr>
            <a:spLocks noGrp="1"/>
          </p:cNvSpPr>
          <p:nvPr>
            <p:ph idx="1"/>
          </p:nvPr>
        </p:nvSpPr>
        <p:spPr>
          <a:xfrm>
            <a:off x="120974" y="1320292"/>
            <a:ext cx="8953452" cy="3512213"/>
          </a:xfrm>
        </p:spPr>
        <p:txBody>
          <a:bodyPr>
            <a:normAutofit fontScale="92500"/>
          </a:bodyPr>
          <a:lstStyle/>
          <a:p>
            <a:r>
              <a:rPr lang="en-US" dirty="0">
                <a:latin typeface="Nyala" pitchFamily="2" charset="0"/>
              </a:rPr>
              <a:t>Perception involves several key components, including sensing, processing, and interpretation. </a:t>
            </a:r>
            <a:endParaRPr lang="en-US" dirty="0" smtClean="0">
              <a:latin typeface="Nyala" pitchFamily="2" charset="0"/>
            </a:endParaRPr>
          </a:p>
          <a:p>
            <a:pPr lvl="2">
              <a:buFont typeface="Wingdings 2" pitchFamily="18" charset="2"/>
              <a:buChar char="h"/>
            </a:pPr>
            <a:r>
              <a:rPr lang="en-US" dirty="0" smtClean="0">
                <a:latin typeface="Nyala" pitchFamily="2" charset="0"/>
              </a:rPr>
              <a:t> </a:t>
            </a:r>
            <a:r>
              <a:rPr lang="en-US" b="1" dirty="0" smtClean="0">
                <a:latin typeface="Nyala" pitchFamily="2" charset="0"/>
              </a:rPr>
              <a:t>Sensing</a:t>
            </a:r>
            <a:r>
              <a:rPr lang="en-US" dirty="0" smtClean="0">
                <a:latin typeface="Nyala" pitchFamily="2" charset="0"/>
              </a:rPr>
              <a:t> </a:t>
            </a:r>
            <a:r>
              <a:rPr lang="en-US" dirty="0">
                <a:latin typeface="Nyala" pitchFamily="2" charset="0"/>
              </a:rPr>
              <a:t>involves the use of sensors such as cameras, microphones, and other devices to capture data from the environment</a:t>
            </a:r>
            <a:r>
              <a:rPr lang="en-US" dirty="0" smtClean="0">
                <a:latin typeface="Nyala" pitchFamily="2" charset="0"/>
              </a:rPr>
              <a:t>.</a:t>
            </a:r>
          </a:p>
          <a:p>
            <a:pPr lvl="2">
              <a:buFont typeface="Wingdings 2" pitchFamily="18" charset="2"/>
              <a:buChar char="h"/>
            </a:pPr>
            <a:r>
              <a:rPr lang="en-US" dirty="0" smtClean="0">
                <a:latin typeface="Nyala" pitchFamily="2" charset="0"/>
              </a:rPr>
              <a:t>  </a:t>
            </a:r>
            <a:r>
              <a:rPr lang="en-US" b="1" dirty="0" smtClean="0">
                <a:latin typeface="Nyala" pitchFamily="2" charset="0"/>
              </a:rPr>
              <a:t>Processing</a:t>
            </a:r>
            <a:r>
              <a:rPr lang="en-US" dirty="0" smtClean="0">
                <a:latin typeface="Nyala" pitchFamily="2" charset="0"/>
              </a:rPr>
              <a:t> </a:t>
            </a:r>
            <a:r>
              <a:rPr lang="en-US" dirty="0">
                <a:latin typeface="Nyala" pitchFamily="2" charset="0"/>
              </a:rPr>
              <a:t>involves the use of algorithms to analyze and filter the data, and to extract relevant features such as shapes, colors, and textures</a:t>
            </a:r>
            <a:r>
              <a:rPr lang="en-US" dirty="0" smtClean="0">
                <a:latin typeface="Nyala" pitchFamily="2" charset="0"/>
              </a:rPr>
              <a:t>.</a:t>
            </a:r>
          </a:p>
          <a:p>
            <a:pPr lvl="2">
              <a:buFont typeface="Wingdings 2" pitchFamily="18" charset="2"/>
              <a:buChar char="h"/>
            </a:pPr>
            <a:r>
              <a:rPr lang="en-US" dirty="0" smtClean="0">
                <a:latin typeface="Nyala" pitchFamily="2" charset="0"/>
              </a:rPr>
              <a:t>  </a:t>
            </a:r>
            <a:r>
              <a:rPr lang="en-US" b="1" dirty="0">
                <a:latin typeface="Nyala" pitchFamily="2" charset="0"/>
              </a:rPr>
              <a:t>Interpretation</a:t>
            </a:r>
            <a:r>
              <a:rPr lang="en-US" dirty="0">
                <a:latin typeface="Nyala" pitchFamily="2" charset="0"/>
              </a:rPr>
              <a:t> involves the use of machine learning algorithms to understand and interpret the data, and to make decisions or take actions based on that understanding.</a:t>
            </a:r>
          </a:p>
        </p:txBody>
      </p:sp>
      <p:sp>
        <p:nvSpPr>
          <p:cNvPr id="4" name="Slide Number Placeholder 3"/>
          <p:cNvSpPr>
            <a:spLocks noGrp="1"/>
          </p:cNvSpPr>
          <p:nvPr>
            <p:ph type="sldNum" sz="quarter" idx="12"/>
          </p:nvPr>
        </p:nvSpPr>
        <p:spPr/>
        <p:txBody>
          <a:bodyPr/>
          <a:lstStyle/>
          <a:p>
            <a:fld id="{B82CCC60-E8CD-4174-8B1A-7DF615B22EEF}" type="slidenum">
              <a:rPr lang="en-US" smtClean="0"/>
              <a:pPr/>
              <a:t>56</a:t>
            </a:fld>
            <a:endParaRPr lang="en-US"/>
          </a:p>
        </p:txBody>
      </p:sp>
    </p:spTree>
    <p:extLst>
      <p:ext uri="{BB962C8B-B14F-4D97-AF65-F5344CB8AC3E}">
        <p14:creationId xmlns:p14="http://schemas.microsoft.com/office/powerpoint/2010/main" val="177549530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Nyala" pitchFamily="2" charset="0"/>
              </a:rPr>
              <a:t>Conti..</a:t>
            </a:r>
            <a:endParaRPr lang="en-US" b="1" dirty="0">
              <a:latin typeface="Nyala" pitchFamily="2" charset="0"/>
            </a:endParaRPr>
          </a:p>
        </p:txBody>
      </p:sp>
      <p:sp>
        <p:nvSpPr>
          <p:cNvPr id="5" name="Content Placeholder 4"/>
          <p:cNvSpPr>
            <a:spLocks noGrp="1"/>
          </p:cNvSpPr>
          <p:nvPr>
            <p:ph idx="1"/>
          </p:nvPr>
        </p:nvSpPr>
        <p:spPr>
          <a:xfrm>
            <a:off x="-1" y="1260658"/>
            <a:ext cx="8994913" cy="3539942"/>
          </a:xfrm>
        </p:spPr>
        <p:txBody>
          <a:bodyPr>
            <a:normAutofit fontScale="85000" lnSpcReduction="20000"/>
          </a:bodyPr>
          <a:lstStyle/>
          <a:p>
            <a:r>
              <a:rPr lang="en-US" dirty="0">
                <a:latin typeface="Nyala" pitchFamily="2" charset="0"/>
              </a:rPr>
              <a:t>One of the key challenges in perception-based AI is dealing with the complexity and variability of real-world environments. </a:t>
            </a:r>
            <a:endParaRPr lang="en-US" dirty="0" smtClean="0">
              <a:latin typeface="Nyala" pitchFamily="2" charset="0"/>
            </a:endParaRPr>
          </a:p>
          <a:p>
            <a:r>
              <a:rPr lang="en-US" dirty="0" smtClean="0">
                <a:latin typeface="Nyala" pitchFamily="2" charset="0"/>
              </a:rPr>
              <a:t>The </a:t>
            </a:r>
            <a:r>
              <a:rPr lang="en-US" dirty="0">
                <a:latin typeface="Nyala" pitchFamily="2" charset="0"/>
              </a:rPr>
              <a:t>same object can appear differently depending on lighting conditions, camera angle, and other factors. </a:t>
            </a:r>
            <a:endParaRPr lang="en-US" dirty="0" smtClean="0">
              <a:latin typeface="Nyala" pitchFamily="2" charset="0"/>
            </a:endParaRPr>
          </a:p>
          <a:p>
            <a:r>
              <a:rPr lang="en-US" dirty="0" smtClean="0">
                <a:latin typeface="Nyala" pitchFamily="2" charset="0"/>
              </a:rPr>
              <a:t>In </a:t>
            </a:r>
            <a:r>
              <a:rPr lang="en-US" dirty="0">
                <a:latin typeface="Nyala" pitchFamily="2" charset="0"/>
              </a:rPr>
              <a:t>addition, real-world environments can be unpredictable and chaotic, with unexpected obstacles and events</a:t>
            </a:r>
            <a:r>
              <a:rPr lang="en-US" dirty="0" smtClean="0">
                <a:latin typeface="Nyala" pitchFamily="2" charset="0"/>
              </a:rPr>
              <a:t>.</a:t>
            </a:r>
            <a:endParaRPr lang="en-US" dirty="0">
              <a:latin typeface="Nyala" pitchFamily="2" charset="0"/>
            </a:endParaRPr>
          </a:p>
          <a:p>
            <a:r>
              <a:rPr lang="en-US" dirty="0">
                <a:latin typeface="Nyala" pitchFamily="2" charset="0"/>
              </a:rPr>
              <a:t>To address these challenges, perception-based AI systems use a variety of techniques, such as deep learning, computer vision, and signal processing. </a:t>
            </a:r>
            <a:endParaRPr lang="en-US" dirty="0" smtClean="0">
              <a:latin typeface="Nyala" pitchFamily="2" charset="0"/>
            </a:endParaRPr>
          </a:p>
          <a:p>
            <a:r>
              <a:rPr lang="en-US" dirty="0" smtClean="0">
                <a:latin typeface="Nyala" pitchFamily="2" charset="0"/>
              </a:rPr>
              <a:t>These </a:t>
            </a:r>
            <a:r>
              <a:rPr lang="en-US" dirty="0">
                <a:latin typeface="Nyala" pitchFamily="2" charset="0"/>
              </a:rPr>
              <a:t>techniques allow AI systems to learn from data and to adapt to changing environments.</a:t>
            </a:r>
          </a:p>
        </p:txBody>
      </p:sp>
    </p:spTree>
    <p:extLst>
      <p:ext uri="{BB962C8B-B14F-4D97-AF65-F5344CB8AC3E}">
        <p14:creationId xmlns:p14="http://schemas.microsoft.com/office/powerpoint/2010/main" val="31429278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Nyala" pitchFamily="2" charset="0"/>
              </a:rPr>
              <a:t>Conti..</a:t>
            </a:r>
            <a:endParaRPr lang="en-US" dirty="0">
              <a:latin typeface="Nyala" pitchFamily="2" charset="0"/>
            </a:endParaRPr>
          </a:p>
        </p:txBody>
      </p:sp>
      <p:sp>
        <p:nvSpPr>
          <p:cNvPr id="6" name="Content Placeholder 5"/>
          <p:cNvSpPr>
            <a:spLocks noGrp="1"/>
          </p:cNvSpPr>
          <p:nvPr>
            <p:ph idx="1"/>
          </p:nvPr>
        </p:nvSpPr>
        <p:spPr>
          <a:xfrm>
            <a:off x="336426" y="1236429"/>
            <a:ext cx="6594035" cy="3511061"/>
          </a:xfrm>
        </p:spPr>
        <p:txBody>
          <a:bodyPr>
            <a:normAutofit fontScale="92500"/>
          </a:bodyPr>
          <a:lstStyle/>
          <a:p>
            <a:r>
              <a:rPr lang="en-US" dirty="0">
                <a:latin typeface="Nyala" pitchFamily="2" charset="0"/>
              </a:rPr>
              <a:t>Overall, perception is a critical component of many AI systems, as it enables machines to sense and interact with the world around them. </a:t>
            </a:r>
            <a:endParaRPr lang="en-US" dirty="0" smtClean="0">
              <a:latin typeface="Nyala" pitchFamily="2" charset="0"/>
            </a:endParaRPr>
          </a:p>
          <a:p>
            <a:r>
              <a:rPr lang="en-US" dirty="0" smtClean="0">
                <a:latin typeface="Nyala" pitchFamily="2" charset="0"/>
              </a:rPr>
              <a:t>As </a:t>
            </a:r>
            <a:r>
              <a:rPr lang="en-US" dirty="0">
                <a:latin typeface="Nyala" pitchFamily="2" charset="0"/>
              </a:rPr>
              <a:t>AI continues to advance, we can expect to see even more sophisticated and intelligent perception-based AI systems that can operate in a wide range of environments and applications.</a:t>
            </a:r>
          </a:p>
        </p:txBody>
      </p:sp>
      <p:sp>
        <p:nvSpPr>
          <p:cNvPr id="4" name="Slide Number Placeholder 3"/>
          <p:cNvSpPr>
            <a:spLocks noGrp="1"/>
          </p:cNvSpPr>
          <p:nvPr>
            <p:ph type="sldNum" sz="quarter" idx="12"/>
          </p:nvPr>
        </p:nvSpPr>
        <p:spPr/>
        <p:txBody>
          <a:bodyPr/>
          <a:lstStyle/>
          <a:p>
            <a:fld id="{B82CCC60-E8CD-4174-8B1A-7DF615B22EEF}" type="slidenum">
              <a:rPr lang="en-US" smtClean="0"/>
              <a:pPr/>
              <a:t>58</a:t>
            </a:fld>
            <a:endParaRPr lang="en-US"/>
          </a:p>
        </p:txBody>
      </p:sp>
    </p:spTree>
    <p:extLst>
      <p:ext uri="{BB962C8B-B14F-4D97-AF65-F5344CB8AC3E}">
        <p14:creationId xmlns:p14="http://schemas.microsoft.com/office/powerpoint/2010/main" val="41296944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82F4923-34E3-515D-2D0B-9E9E4381F85A}"/>
              </a:ext>
            </a:extLst>
          </p:cNvPr>
          <p:cNvSpPr>
            <a:spLocks noGrp="1"/>
          </p:cNvSpPr>
          <p:nvPr>
            <p:ph type="sldNum" sz="quarter" idx="12"/>
          </p:nvPr>
        </p:nvSpPr>
        <p:spPr/>
        <p:txBody>
          <a:bodyPr/>
          <a:lstStyle/>
          <a:p>
            <a:fld id="{B82CCC60-E8CD-4174-8B1A-7DF615B22EEF}" type="slidenum">
              <a:rPr lang="en-US" smtClean="0"/>
              <a:pPr/>
              <a:t>59</a:t>
            </a:fld>
            <a:endParaRPr lang="en-US"/>
          </a:p>
        </p:txBody>
      </p:sp>
      <p:pic>
        <p:nvPicPr>
          <p:cNvPr id="10" name="Picture 9">
            <a:extLst>
              <a:ext uri="{FF2B5EF4-FFF2-40B4-BE49-F238E27FC236}">
                <a16:creationId xmlns="" xmlns:a16="http://schemas.microsoft.com/office/drawing/2014/main" id="{50A76530-C43F-174A-49E1-5F28A1EE5B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72000" cy="5143500"/>
          </a:xfrm>
          <a:prstGeom prst="rect">
            <a:avLst/>
          </a:prstGeom>
        </p:spPr>
      </p:pic>
    </p:spTree>
    <p:extLst>
      <p:ext uri="{BB962C8B-B14F-4D97-AF65-F5344CB8AC3E}">
        <p14:creationId xmlns:p14="http://schemas.microsoft.com/office/powerpoint/2010/main" val="1091006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0" y="31009"/>
            <a:ext cx="6862575" cy="916229"/>
          </a:xfrm>
        </p:spPr>
        <p:txBody>
          <a:bodyPr>
            <a:normAutofit/>
          </a:bodyPr>
          <a:lstStyle/>
          <a:p>
            <a:pPr fontAlgn="auto">
              <a:spcAft>
                <a:spcPts val="0"/>
              </a:spcAft>
              <a:defRPr/>
            </a:pPr>
            <a:r>
              <a:rPr lang="en-US" dirty="0" smtClean="0">
                <a:latin typeface="Nyala" pitchFamily="2" charset="0"/>
              </a:rPr>
              <a:t>  Conti..</a:t>
            </a:r>
            <a:endParaRPr lang="en-US" altLang="en-US" b="1" dirty="0" smtClean="0">
              <a:latin typeface="Nyala" pitchFamily="2" charset="0"/>
            </a:endParaRPr>
          </a:p>
        </p:txBody>
      </p:sp>
      <p:sp>
        <p:nvSpPr>
          <p:cNvPr id="12291" name="Content Placeholder 2"/>
          <p:cNvSpPr>
            <a:spLocks noGrp="1"/>
          </p:cNvSpPr>
          <p:nvPr>
            <p:ph idx="1"/>
          </p:nvPr>
        </p:nvSpPr>
        <p:spPr>
          <a:xfrm>
            <a:off x="0" y="1013791"/>
            <a:ext cx="7056782" cy="4129709"/>
          </a:xfrm>
        </p:spPr>
        <p:txBody>
          <a:bodyPr>
            <a:normAutofit fontScale="77500" lnSpcReduction="20000"/>
          </a:bodyPr>
          <a:lstStyle/>
          <a:p>
            <a:pPr marL="66675" lvl="1" indent="0">
              <a:buNone/>
            </a:pPr>
            <a:r>
              <a:rPr lang="en-US" altLang="en-US" sz="4600" b="1" dirty="0" smtClean="0">
                <a:solidFill>
                  <a:schemeClr val="bg1"/>
                </a:solidFill>
                <a:latin typeface="Nyala" pitchFamily="2" charset="0"/>
              </a:rPr>
              <a:t>S</a:t>
            </a:r>
            <a:r>
              <a:rPr lang="en-US" altLang="en-US" sz="4000" b="1" dirty="0" smtClean="0">
                <a:solidFill>
                  <a:schemeClr val="bg1"/>
                </a:solidFill>
                <a:latin typeface="Nyala" pitchFamily="2" charset="0"/>
              </a:rPr>
              <a:t>ome </a:t>
            </a:r>
            <a:r>
              <a:rPr lang="en-US" altLang="en-US" sz="4000" b="1" dirty="0">
                <a:solidFill>
                  <a:schemeClr val="bg1"/>
                </a:solidFill>
                <a:latin typeface="Nyala" pitchFamily="2" charset="0"/>
              </a:rPr>
              <a:t>Examples of learning are </a:t>
            </a:r>
            <a:r>
              <a:rPr lang="en-US" altLang="en-US" sz="4000" b="1" dirty="0" smtClean="0">
                <a:solidFill>
                  <a:schemeClr val="bg1"/>
                </a:solidFill>
                <a:latin typeface="Nyala" pitchFamily="2" charset="0"/>
              </a:rPr>
              <a:t>:</a:t>
            </a:r>
            <a:endParaRPr lang="en-US" altLang="en-US" sz="4000" b="1" dirty="0">
              <a:solidFill>
                <a:schemeClr val="bg1"/>
              </a:solidFill>
              <a:latin typeface="Nyala" pitchFamily="2" charset="0"/>
            </a:endParaRPr>
          </a:p>
          <a:p>
            <a:pPr marL="981075" lvl="2" indent="-457200">
              <a:buFont typeface="Wingdings" panose="05000000000000000000" pitchFamily="2" charset="2"/>
              <a:buChar char="§"/>
            </a:pPr>
            <a:r>
              <a:rPr lang="en-US" altLang="en-US" sz="3200" dirty="0">
                <a:latin typeface="Nyala" pitchFamily="2" charset="0"/>
              </a:rPr>
              <a:t>Riding a bike (improve motor skills</a:t>
            </a:r>
            <a:r>
              <a:rPr lang="en-US" altLang="en-US" sz="3200" dirty="0" smtClean="0">
                <a:latin typeface="Nyala" pitchFamily="2" charset="0"/>
              </a:rPr>
              <a:t>).</a:t>
            </a:r>
            <a:endParaRPr lang="en-US" altLang="en-US" sz="3200" dirty="0">
              <a:latin typeface="Nyala" pitchFamily="2" charset="0"/>
            </a:endParaRPr>
          </a:p>
          <a:p>
            <a:pPr marL="981075" lvl="2" indent="-457200">
              <a:buFont typeface="Wingdings" panose="05000000000000000000" pitchFamily="2" charset="2"/>
              <a:buChar char="§"/>
            </a:pPr>
            <a:r>
              <a:rPr lang="en-US" altLang="en-US" sz="3200" dirty="0">
                <a:latin typeface="Nyala" pitchFamily="2" charset="0"/>
              </a:rPr>
              <a:t>Memorizing Telephone number (memorizing</a:t>
            </a:r>
            <a:r>
              <a:rPr lang="en-US" altLang="en-US" sz="3200" dirty="0" smtClean="0">
                <a:latin typeface="Nyala" pitchFamily="2" charset="0"/>
              </a:rPr>
              <a:t>).</a:t>
            </a:r>
            <a:endParaRPr lang="en-US" altLang="en-US" sz="3200" dirty="0">
              <a:latin typeface="Nyala" pitchFamily="2" charset="0"/>
            </a:endParaRPr>
          </a:p>
          <a:p>
            <a:pPr marL="981075" lvl="2" indent="-457200">
              <a:buFont typeface="Wingdings" panose="05000000000000000000" pitchFamily="2" charset="2"/>
              <a:buChar char="§"/>
            </a:pPr>
            <a:r>
              <a:rPr lang="en-US" altLang="en-US" sz="3200" dirty="0">
                <a:latin typeface="Nyala" pitchFamily="2" charset="0"/>
              </a:rPr>
              <a:t>Reading textbook (memorizing and </a:t>
            </a:r>
            <a:r>
              <a:rPr lang="en-US" altLang="en-US" sz="3200" dirty="0" smtClean="0">
                <a:latin typeface="Nyala" pitchFamily="2" charset="0"/>
              </a:rPr>
              <a:t>operationalizing rules</a:t>
            </a:r>
            <a:r>
              <a:rPr lang="en-US" altLang="en-US" sz="3200" dirty="0">
                <a:latin typeface="Nyala" pitchFamily="2" charset="0"/>
              </a:rPr>
              <a:t>)</a:t>
            </a:r>
          </a:p>
          <a:p>
            <a:pPr marL="981075" lvl="2" indent="-457200">
              <a:buFont typeface="Wingdings" panose="05000000000000000000" pitchFamily="2" charset="2"/>
              <a:buChar char="§"/>
            </a:pPr>
            <a:r>
              <a:rPr lang="en-US" altLang="en-US" sz="3200" dirty="0">
                <a:latin typeface="Nyala" pitchFamily="2" charset="0"/>
              </a:rPr>
              <a:t>Playing chess and football (understanding the strategy and rule of the game</a:t>
            </a:r>
            <a:r>
              <a:rPr lang="en-US" altLang="en-US" sz="3200" dirty="0" smtClean="0">
                <a:latin typeface="Nyala" pitchFamily="2" charset="0"/>
              </a:rPr>
              <a:t>).</a:t>
            </a:r>
            <a:endParaRPr lang="en-US" altLang="en-US" sz="3200" dirty="0">
              <a:latin typeface="Nyala" pitchFamily="2" charset="0"/>
            </a:endParaRPr>
          </a:p>
          <a:p>
            <a:pPr marL="981075" lvl="2" indent="-457200">
              <a:buFont typeface="Wingdings" panose="05000000000000000000" pitchFamily="2" charset="2"/>
              <a:buChar char="§"/>
            </a:pPr>
            <a:r>
              <a:rPr lang="en-US" altLang="en-US" sz="3200" dirty="0">
                <a:latin typeface="Nyala" pitchFamily="2" charset="0"/>
              </a:rPr>
              <a:t>Understanding Language (memorizing grammar and practicing</a:t>
            </a:r>
            <a:r>
              <a:rPr lang="en-US" altLang="en-US" sz="3200" dirty="0" smtClean="0">
                <a:latin typeface="Nyala" pitchFamily="2" charset="0"/>
              </a:rPr>
              <a:t>).</a:t>
            </a:r>
            <a:endParaRPr lang="en-US" altLang="en-US" sz="3200" dirty="0">
              <a:latin typeface="Nyala" pitchFamily="2" charset="0"/>
            </a:endParaRPr>
          </a:p>
          <a:p>
            <a:pPr marL="981075" lvl="2" indent="-457200">
              <a:buFont typeface="Wingdings" panose="05000000000000000000" pitchFamily="2" charset="2"/>
              <a:buChar char="§"/>
            </a:pPr>
            <a:r>
              <a:rPr lang="en-US" altLang="en-US" sz="3200" dirty="0">
                <a:latin typeface="Nyala" pitchFamily="2" charset="0"/>
              </a:rPr>
              <a:t>Recognize face, signature and fraudulent credit card transactions (recalling patterns/features</a:t>
            </a:r>
            <a:r>
              <a:rPr lang="en-US" altLang="en-US" sz="3200" dirty="0" smtClean="0">
                <a:latin typeface="Nyala" pitchFamily="2" charset="0"/>
              </a:rPr>
              <a:t>).</a:t>
            </a:r>
            <a:endParaRPr lang="en-US" altLang="en-US" sz="3200" dirty="0">
              <a:latin typeface="Nyala" pitchFamily="2" charset="0"/>
            </a:endParaRPr>
          </a:p>
          <a:p>
            <a:pPr marL="695325" lvl="2" fontAlgn="auto">
              <a:lnSpc>
                <a:spcPct val="90000"/>
              </a:lnSpc>
              <a:spcBef>
                <a:spcPct val="0"/>
              </a:spcBef>
              <a:spcAft>
                <a:spcPts val="0"/>
              </a:spcAft>
              <a:buClr>
                <a:schemeClr val="accent1">
                  <a:tint val="60000"/>
                </a:schemeClr>
              </a:buClr>
              <a:buFont typeface="Wingdings 2"/>
              <a:buChar char=""/>
              <a:defRPr/>
            </a:pPr>
            <a:endParaRPr lang="en-US" sz="1050" dirty="0" smtClean="0"/>
          </a:p>
        </p:txBody>
      </p:sp>
      <p:sp>
        <p:nvSpPr>
          <p:cNvPr id="2" name="Slide Number Placeholder 1"/>
          <p:cNvSpPr>
            <a:spLocks noGrp="1"/>
          </p:cNvSpPr>
          <p:nvPr>
            <p:ph type="sldNum" sz="quarter" idx="12"/>
          </p:nvPr>
        </p:nvSpPr>
        <p:spPr/>
        <p:txBody>
          <a:bodyPr/>
          <a:lstStyle/>
          <a:p>
            <a:pPr>
              <a:defRPr/>
            </a:pPr>
            <a:fld id="{E4E8D855-D99E-46C0-93AA-D410235FC38B}" type="slidenum">
              <a:rPr lang="en-US"/>
              <a:pPr>
                <a:defRPr/>
              </a:pPr>
              <a:t>6</a:t>
            </a:fld>
            <a:endParaRPr lang="en-US"/>
          </a:p>
        </p:txBody>
      </p:sp>
    </p:spTree>
    <p:extLst>
      <p:ext uri="{BB962C8B-B14F-4D97-AF65-F5344CB8AC3E}">
        <p14:creationId xmlns:p14="http://schemas.microsoft.com/office/powerpoint/2010/main" val="36382358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115A23F-6799-F23A-5398-F9D2524A3206}"/>
              </a:ext>
            </a:extLst>
          </p:cNvPr>
          <p:cNvSpPr>
            <a:spLocks noGrp="1"/>
          </p:cNvSpPr>
          <p:nvPr>
            <p:ph type="sldNum" sz="quarter" idx="12"/>
          </p:nvPr>
        </p:nvSpPr>
        <p:spPr/>
        <p:txBody>
          <a:bodyPr/>
          <a:lstStyle/>
          <a:p>
            <a:fld id="{B82CCC60-E8CD-4174-8B1A-7DF615B22EEF}" type="slidenum">
              <a:rPr lang="en-US" smtClean="0"/>
              <a:pPr/>
              <a:t>60</a:t>
            </a:fld>
            <a:endParaRPr lang="en-US"/>
          </a:p>
        </p:txBody>
      </p:sp>
      <p:pic>
        <p:nvPicPr>
          <p:cNvPr id="3" name="Picture 2">
            <a:extLst>
              <a:ext uri="{FF2B5EF4-FFF2-40B4-BE49-F238E27FC236}">
                <a16:creationId xmlns="" xmlns:a16="http://schemas.microsoft.com/office/drawing/2014/main" id="{118BE692-326A-6449-9E7A-4558CABB6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0"/>
            <a:ext cx="5143500" cy="5143500"/>
          </a:xfrm>
          <a:prstGeom prst="rect">
            <a:avLst/>
          </a:prstGeom>
        </p:spPr>
      </p:pic>
    </p:spTree>
    <p:extLst>
      <p:ext uri="{BB962C8B-B14F-4D97-AF65-F5344CB8AC3E}">
        <p14:creationId xmlns:p14="http://schemas.microsoft.com/office/powerpoint/2010/main" val="204423863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19147" y="324550"/>
            <a:ext cx="6260905" cy="572644"/>
          </a:xfrm>
        </p:spPr>
        <p:txBody>
          <a:bodyPr>
            <a:normAutofit fontScale="90000"/>
          </a:bodyPr>
          <a:lstStyle/>
          <a:p>
            <a:r>
              <a:rPr lang="en-US" dirty="0" smtClean="0">
                <a:latin typeface="Nyala" pitchFamily="2" charset="0"/>
              </a:rPr>
              <a:t>Learning </a:t>
            </a:r>
            <a:endParaRPr lang="en-US" dirty="0">
              <a:latin typeface="Nyala" pitchFamily="2" charset="0"/>
            </a:endParaRPr>
          </a:p>
        </p:txBody>
      </p:sp>
      <p:sp>
        <p:nvSpPr>
          <p:cNvPr id="8" name="Content Placeholder 7"/>
          <p:cNvSpPr>
            <a:spLocks noGrp="1"/>
          </p:cNvSpPr>
          <p:nvPr>
            <p:ph idx="1"/>
          </p:nvPr>
        </p:nvSpPr>
        <p:spPr>
          <a:xfrm>
            <a:off x="101094" y="1342873"/>
            <a:ext cx="6727087" cy="3895049"/>
          </a:xfrm>
        </p:spPr>
        <p:txBody>
          <a:bodyPr>
            <a:normAutofit fontScale="92500"/>
          </a:bodyPr>
          <a:lstStyle/>
          <a:p>
            <a:r>
              <a:rPr lang="en-US" dirty="0">
                <a:latin typeface="Nyala" pitchFamily="2" charset="0"/>
              </a:rPr>
              <a:t>“Learning denotes changes in a system that ... enable a system to do the same task more efficiently the next time.” </a:t>
            </a:r>
            <a:endParaRPr lang="en-US" dirty="0" smtClean="0">
              <a:latin typeface="Nyala" pitchFamily="2" charset="0"/>
            </a:endParaRPr>
          </a:p>
          <a:p>
            <a:pPr lvl="7">
              <a:buFont typeface="Wingdings" pitchFamily="2" charset="2"/>
              <a:buChar char="@"/>
            </a:pPr>
            <a:r>
              <a:rPr lang="en-US" dirty="0" smtClean="0">
                <a:latin typeface="Nyala" pitchFamily="2" charset="0"/>
              </a:rPr>
              <a:t>Herbert </a:t>
            </a:r>
            <a:r>
              <a:rPr lang="en-US" dirty="0">
                <a:latin typeface="Nyala" pitchFamily="2" charset="0"/>
              </a:rPr>
              <a:t>Simon </a:t>
            </a:r>
          </a:p>
          <a:p>
            <a:r>
              <a:rPr lang="en-US" dirty="0">
                <a:latin typeface="Nyala" pitchFamily="2" charset="0"/>
              </a:rPr>
              <a:t>“Learning is constructing or modifying representations of what is being experienced.” </a:t>
            </a:r>
            <a:endParaRPr lang="en-US" dirty="0" smtClean="0">
              <a:latin typeface="Nyala" pitchFamily="2" charset="0"/>
            </a:endParaRPr>
          </a:p>
          <a:p>
            <a:pPr lvl="7">
              <a:buFont typeface="Wingdings" pitchFamily="2" charset="2"/>
              <a:buChar char="@"/>
            </a:pPr>
            <a:r>
              <a:rPr lang="en-US" dirty="0" err="1" smtClean="0">
                <a:latin typeface="Nyala" pitchFamily="2" charset="0"/>
              </a:rPr>
              <a:t>Ryszard</a:t>
            </a:r>
            <a:r>
              <a:rPr lang="en-US" dirty="0" smtClean="0">
                <a:latin typeface="Nyala" pitchFamily="2" charset="0"/>
              </a:rPr>
              <a:t> </a:t>
            </a:r>
            <a:r>
              <a:rPr lang="en-US" dirty="0" err="1">
                <a:latin typeface="Nyala" pitchFamily="2" charset="0"/>
              </a:rPr>
              <a:t>Michalski</a:t>
            </a:r>
            <a:r>
              <a:rPr lang="en-US" dirty="0">
                <a:latin typeface="Nyala" pitchFamily="2" charset="0"/>
              </a:rPr>
              <a:t> </a:t>
            </a:r>
          </a:p>
          <a:p>
            <a:r>
              <a:rPr lang="en-US" dirty="0">
                <a:latin typeface="Nyala" pitchFamily="2" charset="0"/>
              </a:rPr>
              <a:t>“Learning is making useful changes in our minds.” </a:t>
            </a:r>
            <a:endParaRPr lang="en-US" dirty="0" smtClean="0">
              <a:latin typeface="Nyala" pitchFamily="2" charset="0"/>
            </a:endParaRPr>
          </a:p>
          <a:p>
            <a:pPr lvl="7">
              <a:buFont typeface="Wingdings" pitchFamily="2" charset="2"/>
              <a:buChar char="@"/>
            </a:pPr>
            <a:r>
              <a:rPr lang="en-US" dirty="0" smtClean="0">
                <a:latin typeface="Nyala" pitchFamily="2" charset="0"/>
              </a:rPr>
              <a:t>Marvin </a:t>
            </a:r>
            <a:r>
              <a:rPr lang="en-US" dirty="0" err="1">
                <a:latin typeface="Nyala" pitchFamily="2" charset="0"/>
              </a:rPr>
              <a:t>Minsky</a:t>
            </a:r>
            <a:r>
              <a:rPr lang="en-US" dirty="0">
                <a:latin typeface="Nyala" pitchFamily="2" charset="0"/>
              </a:rPr>
              <a:t> </a:t>
            </a:r>
          </a:p>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7</a:t>
            </a:fld>
            <a:endParaRPr lang="en-US">
              <a:solidFill>
                <a:prstClr val="black">
                  <a:tint val="75000"/>
                </a:prstClr>
              </a:solidFill>
            </a:endParaRPr>
          </a:p>
        </p:txBody>
      </p:sp>
      <p:sp>
        <p:nvSpPr>
          <p:cNvPr id="2" name="Rectangle 1"/>
          <p:cNvSpPr/>
          <p:nvPr/>
        </p:nvSpPr>
        <p:spPr>
          <a:xfrm>
            <a:off x="2202532" y="985667"/>
            <a:ext cx="2002471" cy="369332"/>
          </a:xfrm>
          <a:prstGeom prst="rect">
            <a:avLst/>
          </a:prstGeom>
        </p:spPr>
        <p:txBody>
          <a:bodyPr wrap="none">
            <a:spAutoFit/>
          </a:bodyPr>
          <a:lstStyle/>
          <a:p>
            <a:r>
              <a:rPr lang="en-US" dirty="0" smtClean="0">
                <a:solidFill>
                  <a:srgbClr val="FF0000"/>
                </a:solidFill>
                <a:latin typeface="Nyala" pitchFamily="2" charset="0"/>
              </a:rPr>
              <a:t>  Scholars </a:t>
            </a:r>
            <a:r>
              <a:rPr lang="en-US" dirty="0">
                <a:solidFill>
                  <a:srgbClr val="FF0000"/>
                </a:solidFill>
                <a:latin typeface="Nyala" pitchFamily="2" charset="0"/>
              </a:rPr>
              <a:t>Definition </a:t>
            </a:r>
            <a:endParaRPr lang="en-US" dirty="0">
              <a:solidFill>
                <a:srgbClr val="FF0000"/>
              </a:solidFill>
            </a:endParaRPr>
          </a:p>
        </p:txBody>
      </p:sp>
    </p:spTree>
    <p:extLst>
      <p:ext uri="{BB962C8B-B14F-4D97-AF65-F5344CB8AC3E}">
        <p14:creationId xmlns:p14="http://schemas.microsoft.com/office/powerpoint/2010/main" val="25107412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443405"/>
            <a:ext cx="8246070" cy="610821"/>
          </a:xfrm>
        </p:spPr>
        <p:txBody>
          <a:bodyPr>
            <a:noAutofit/>
          </a:bodyPr>
          <a:lstStyle/>
          <a:p>
            <a:pPr fontAlgn="auto">
              <a:spcAft>
                <a:spcPts val="0"/>
              </a:spcAft>
              <a:defRPr/>
            </a:pPr>
            <a:r>
              <a:rPr lang="en-US" sz="4000" b="1" dirty="0" smtClean="0">
                <a:latin typeface="Nyala" pitchFamily="2" charset="0"/>
              </a:rPr>
              <a:t> Learning </a:t>
            </a:r>
            <a:r>
              <a:rPr lang="en-US" sz="4000" b="1" dirty="0">
                <a:latin typeface="Nyala" pitchFamily="2" charset="0"/>
              </a:rPr>
              <a:t>Agent</a:t>
            </a:r>
            <a:endParaRPr lang="en-US" altLang="en-US" sz="4000" b="1" dirty="0" smtClean="0">
              <a:latin typeface="Nyala" pitchFamily="2" charset="0"/>
            </a:endParaRPr>
          </a:p>
        </p:txBody>
      </p:sp>
      <p:sp>
        <p:nvSpPr>
          <p:cNvPr id="147459" name="Rectangle 3"/>
          <p:cNvSpPr>
            <a:spLocks noGrp="1" noChangeArrowheads="1"/>
          </p:cNvSpPr>
          <p:nvPr>
            <p:ph idx="1"/>
          </p:nvPr>
        </p:nvSpPr>
        <p:spPr>
          <a:xfrm>
            <a:off x="1" y="1250718"/>
            <a:ext cx="8905460" cy="3793390"/>
          </a:xfrm>
        </p:spPr>
        <p:txBody>
          <a:bodyPr rtlCol="0">
            <a:normAutofit/>
          </a:bodyPr>
          <a:lstStyle/>
          <a:p>
            <a:pPr marL="228600" indent="-228600" fontAlgn="auto">
              <a:lnSpc>
                <a:spcPct val="120000"/>
              </a:lnSpc>
              <a:spcBef>
                <a:spcPts val="580"/>
              </a:spcBef>
              <a:spcAft>
                <a:spcPts val="0"/>
              </a:spcAft>
              <a:buFont typeface="Wingdings 2"/>
              <a:buChar char=""/>
              <a:defRPr/>
            </a:pPr>
            <a:r>
              <a:rPr lang="en-US" sz="1800" dirty="0">
                <a:latin typeface="Nyala" pitchFamily="2" charset="0"/>
              </a:rPr>
              <a:t>A learning agent is an artificial intelligence (AI) system that can learn from its environment and improve its performance over time. </a:t>
            </a:r>
            <a:r>
              <a:rPr lang="en-US" sz="1800" dirty="0" smtClean="0">
                <a:latin typeface="Nyala" pitchFamily="2" charset="0"/>
              </a:rPr>
              <a:t>It </a:t>
            </a:r>
            <a:r>
              <a:rPr lang="en-US" sz="1800" dirty="0">
                <a:latin typeface="Nyala" pitchFamily="2" charset="0"/>
              </a:rPr>
              <a:t>is designed to interact with its environment, observe the outcomes of its actions, and adjust its behavior accordingly.</a:t>
            </a:r>
          </a:p>
          <a:p>
            <a:pPr marL="228600" indent="-228600" fontAlgn="auto">
              <a:lnSpc>
                <a:spcPct val="120000"/>
              </a:lnSpc>
              <a:spcBef>
                <a:spcPts val="580"/>
              </a:spcBef>
              <a:spcAft>
                <a:spcPts val="0"/>
              </a:spcAft>
              <a:buFont typeface="Wingdings 2"/>
              <a:buChar char=""/>
              <a:defRPr/>
            </a:pPr>
            <a:r>
              <a:rPr lang="en-US" sz="1800" dirty="0" smtClean="0">
                <a:latin typeface="Nyala" pitchFamily="2" charset="0"/>
              </a:rPr>
              <a:t>A computer program is said to learn from experience </a:t>
            </a:r>
            <a:r>
              <a:rPr lang="en-US" sz="1800" dirty="0" smtClean="0">
                <a:solidFill>
                  <a:srgbClr val="FF0000"/>
                </a:solidFill>
                <a:latin typeface="Nyala" pitchFamily="2" charset="0"/>
              </a:rPr>
              <a:t>E</a:t>
            </a:r>
            <a:r>
              <a:rPr lang="en-US" sz="1800" dirty="0" smtClean="0">
                <a:latin typeface="Nyala" pitchFamily="2" charset="0"/>
              </a:rPr>
              <a:t> with respect to some class of tasks </a:t>
            </a:r>
            <a:r>
              <a:rPr lang="en-US" sz="1800" dirty="0" smtClean="0">
                <a:solidFill>
                  <a:srgbClr val="FF0000"/>
                </a:solidFill>
                <a:latin typeface="Nyala" pitchFamily="2" charset="0"/>
              </a:rPr>
              <a:t>T</a:t>
            </a:r>
            <a:r>
              <a:rPr lang="en-US" sz="1800" dirty="0" smtClean="0">
                <a:latin typeface="Nyala" pitchFamily="2" charset="0"/>
              </a:rPr>
              <a:t> and performance measure </a:t>
            </a:r>
            <a:r>
              <a:rPr lang="en-US" sz="1800" dirty="0" smtClean="0">
                <a:solidFill>
                  <a:srgbClr val="FF0000"/>
                </a:solidFill>
                <a:latin typeface="Nyala" pitchFamily="2" charset="0"/>
              </a:rPr>
              <a:t>P</a:t>
            </a:r>
            <a:r>
              <a:rPr lang="en-US" sz="1800" dirty="0" smtClean="0">
                <a:latin typeface="Nyala" pitchFamily="2" charset="0"/>
              </a:rPr>
              <a:t>.</a:t>
            </a:r>
          </a:p>
          <a:p>
            <a:pPr marL="628650" lvl="1" indent="-457200" fontAlgn="auto">
              <a:lnSpc>
                <a:spcPct val="120000"/>
              </a:lnSpc>
              <a:spcBef>
                <a:spcPts val="370"/>
              </a:spcBef>
              <a:spcAft>
                <a:spcPts val="0"/>
              </a:spcAft>
              <a:buFont typeface="Wingdings 2" pitchFamily="18" charset="2"/>
              <a:buChar char="h"/>
              <a:defRPr/>
            </a:pPr>
            <a:r>
              <a:rPr lang="en-US" sz="1600" dirty="0" smtClean="0">
                <a:latin typeface="Nyala" pitchFamily="2" charset="0"/>
              </a:rPr>
              <a:t>The goal is to Improve </a:t>
            </a:r>
            <a:r>
              <a:rPr lang="en-US" sz="1600" dirty="0">
                <a:latin typeface="Nyala" pitchFamily="2" charset="0"/>
              </a:rPr>
              <a:t>on task, T, with respect to </a:t>
            </a:r>
            <a:r>
              <a:rPr lang="en-US" sz="1600" dirty="0" smtClean="0">
                <a:latin typeface="Nyala" pitchFamily="2" charset="0"/>
              </a:rPr>
              <a:t> performance </a:t>
            </a:r>
            <a:r>
              <a:rPr lang="en-US" sz="1600" dirty="0">
                <a:latin typeface="Nyala" pitchFamily="2" charset="0"/>
              </a:rPr>
              <a:t>metric, </a:t>
            </a:r>
            <a:r>
              <a:rPr lang="en-US" sz="1600" dirty="0" smtClean="0">
                <a:latin typeface="Nyala" pitchFamily="2" charset="0"/>
              </a:rPr>
              <a:t>P</a:t>
            </a:r>
            <a:r>
              <a:rPr lang="en-US" sz="1600" dirty="0">
                <a:latin typeface="Nyala" pitchFamily="2" charset="0"/>
              </a:rPr>
              <a:t>, based on experience, E.</a:t>
            </a:r>
            <a:endParaRPr lang="en-US" sz="1600" dirty="0" smtClean="0">
              <a:latin typeface="Nyala" pitchFamily="2" charset="0"/>
            </a:endParaRPr>
          </a:p>
        </p:txBody>
      </p:sp>
      <p:sp>
        <p:nvSpPr>
          <p:cNvPr id="2" name="Slide Number Placeholder 1"/>
          <p:cNvSpPr>
            <a:spLocks noGrp="1"/>
          </p:cNvSpPr>
          <p:nvPr>
            <p:ph type="sldNum" sz="quarter" idx="12"/>
          </p:nvPr>
        </p:nvSpPr>
        <p:spPr/>
        <p:txBody>
          <a:bodyPr/>
          <a:lstStyle/>
          <a:p>
            <a:pPr>
              <a:defRPr/>
            </a:pPr>
            <a:fld id="{83B9CFD2-30BB-460B-9FD3-9BE7858D09FC}" type="slidenum">
              <a:rPr lang="en-US"/>
              <a:pPr>
                <a:defRPr/>
              </a:pPr>
              <a:t>8</a:t>
            </a:fld>
            <a:endParaRPr lang="en-US"/>
          </a:p>
        </p:txBody>
      </p:sp>
      <p:sp>
        <p:nvSpPr>
          <p:cNvPr id="4" name="Rectangle 3"/>
          <p:cNvSpPr/>
          <p:nvPr/>
        </p:nvSpPr>
        <p:spPr>
          <a:xfrm>
            <a:off x="0" y="3416037"/>
            <a:ext cx="4343400" cy="1877437"/>
          </a:xfrm>
          <a:prstGeom prst="rect">
            <a:avLst/>
          </a:prstGeom>
        </p:spPr>
        <p:txBody>
          <a:bodyPr wrap="square">
            <a:spAutoFit/>
          </a:bodyPr>
          <a:lstStyle/>
          <a:p>
            <a:r>
              <a:rPr lang="en-US" sz="1400" dirty="0">
                <a:solidFill>
                  <a:srgbClr val="00B050"/>
                </a:solidFill>
                <a:latin typeface="Nyala" pitchFamily="2" charset="0"/>
              </a:rPr>
              <a:t>T: </a:t>
            </a:r>
            <a:r>
              <a:rPr lang="en-US" sz="1400" dirty="0" smtClean="0">
                <a:solidFill>
                  <a:srgbClr val="00B050"/>
                </a:solidFill>
                <a:latin typeface="Nyala" pitchFamily="2" charset="0"/>
              </a:rPr>
              <a:t>Playing checkers.</a:t>
            </a:r>
            <a:endParaRPr lang="en-US" sz="1400" dirty="0">
              <a:solidFill>
                <a:srgbClr val="00B050"/>
              </a:solidFill>
              <a:latin typeface="Nyala" pitchFamily="2" charset="0"/>
            </a:endParaRPr>
          </a:p>
          <a:p>
            <a:r>
              <a:rPr lang="en-US" sz="1400" dirty="0">
                <a:solidFill>
                  <a:srgbClr val="00B050"/>
                </a:solidFill>
                <a:latin typeface="Nyala" pitchFamily="2" charset="0"/>
              </a:rPr>
              <a:t>P: Percentage of games won against an arbitrary opponent </a:t>
            </a:r>
            <a:r>
              <a:rPr lang="en-US" sz="1400" dirty="0" smtClean="0">
                <a:solidFill>
                  <a:srgbClr val="00B050"/>
                </a:solidFill>
                <a:latin typeface="Nyala" pitchFamily="2" charset="0"/>
              </a:rPr>
              <a:t>.</a:t>
            </a:r>
            <a:endParaRPr lang="en-US" sz="1400" dirty="0">
              <a:solidFill>
                <a:srgbClr val="00B050"/>
              </a:solidFill>
              <a:latin typeface="Nyala" pitchFamily="2" charset="0"/>
            </a:endParaRPr>
          </a:p>
          <a:p>
            <a:r>
              <a:rPr lang="en-US" sz="1400" dirty="0">
                <a:solidFill>
                  <a:srgbClr val="00B050"/>
                </a:solidFill>
                <a:latin typeface="Nyala" pitchFamily="2" charset="0"/>
              </a:rPr>
              <a:t>E: Playing practice games against </a:t>
            </a:r>
            <a:r>
              <a:rPr lang="en-US" sz="1400" dirty="0" smtClean="0">
                <a:solidFill>
                  <a:srgbClr val="00B050"/>
                </a:solidFill>
                <a:latin typeface="Nyala" pitchFamily="2" charset="0"/>
              </a:rPr>
              <a:t>itself.</a:t>
            </a:r>
            <a:endParaRPr lang="en-US" sz="1400" dirty="0">
              <a:solidFill>
                <a:srgbClr val="00B050"/>
              </a:solidFill>
              <a:latin typeface="Nyala" pitchFamily="2" charset="0"/>
            </a:endParaRPr>
          </a:p>
          <a:p>
            <a:endParaRPr lang="en-US" sz="1400" dirty="0">
              <a:latin typeface="Nyala" pitchFamily="2" charset="0"/>
            </a:endParaRPr>
          </a:p>
          <a:p>
            <a:r>
              <a:rPr lang="en-US" sz="1400" dirty="0">
                <a:solidFill>
                  <a:srgbClr val="0000CC"/>
                </a:solidFill>
                <a:latin typeface="Nyala" pitchFamily="2" charset="0"/>
              </a:rPr>
              <a:t>T: Recognizing hand-written </a:t>
            </a:r>
            <a:r>
              <a:rPr lang="en-US" sz="1400" dirty="0" smtClean="0">
                <a:solidFill>
                  <a:srgbClr val="0000CC"/>
                </a:solidFill>
                <a:latin typeface="Nyala" pitchFamily="2" charset="0"/>
              </a:rPr>
              <a:t>words.</a:t>
            </a:r>
            <a:endParaRPr lang="en-US" sz="1400" dirty="0">
              <a:solidFill>
                <a:srgbClr val="0000CC"/>
              </a:solidFill>
              <a:latin typeface="Nyala" pitchFamily="2" charset="0"/>
            </a:endParaRPr>
          </a:p>
          <a:p>
            <a:r>
              <a:rPr lang="en-US" sz="1400" dirty="0">
                <a:solidFill>
                  <a:srgbClr val="0000CC"/>
                </a:solidFill>
                <a:latin typeface="Nyala" pitchFamily="2" charset="0"/>
              </a:rPr>
              <a:t>P: Percentage of words correctly </a:t>
            </a:r>
            <a:r>
              <a:rPr lang="en-US" sz="1400" dirty="0" smtClean="0">
                <a:solidFill>
                  <a:srgbClr val="0000CC"/>
                </a:solidFill>
                <a:latin typeface="Nyala" pitchFamily="2" charset="0"/>
              </a:rPr>
              <a:t>classified.</a:t>
            </a:r>
            <a:endParaRPr lang="en-US" sz="1400" dirty="0">
              <a:solidFill>
                <a:srgbClr val="0000CC"/>
              </a:solidFill>
              <a:latin typeface="Nyala" pitchFamily="2" charset="0"/>
            </a:endParaRPr>
          </a:p>
          <a:p>
            <a:r>
              <a:rPr lang="en-US" sz="1400" dirty="0">
                <a:solidFill>
                  <a:srgbClr val="0000CC"/>
                </a:solidFill>
                <a:latin typeface="Nyala" pitchFamily="2" charset="0"/>
              </a:rPr>
              <a:t>E: Database of human-labeled images of handwritten </a:t>
            </a:r>
            <a:r>
              <a:rPr lang="en-US" sz="1400" dirty="0" smtClean="0">
                <a:solidFill>
                  <a:srgbClr val="0000CC"/>
                </a:solidFill>
                <a:latin typeface="Nyala" pitchFamily="2" charset="0"/>
              </a:rPr>
              <a:t>words.</a:t>
            </a:r>
            <a:endParaRPr lang="en-US" sz="1400" dirty="0">
              <a:solidFill>
                <a:srgbClr val="0000CC"/>
              </a:solidFill>
              <a:latin typeface="Nyala" pitchFamily="2" charset="0"/>
            </a:endParaRPr>
          </a:p>
          <a:p>
            <a:endParaRPr lang="en-US" dirty="0">
              <a:latin typeface="Nyala" pitchFamily="2" charset="0"/>
            </a:endParaRPr>
          </a:p>
        </p:txBody>
      </p:sp>
      <p:sp>
        <p:nvSpPr>
          <p:cNvPr id="8" name="Rectangle 7"/>
          <p:cNvSpPr/>
          <p:nvPr/>
        </p:nvSpPr>
        <p:spPr>
          <a:xfrm>
            <a:off x="4647900" y="3319551"/>
            <a:ext cx="4745482" cy="1815882"/>
          </a:xfrm>
          <a:prstGeom prst="rect">
            <a:avLst/>
          </a:prstGeom>
        </p:spPr>
        <p:txBody>
          <a:bodyPr wrap="square">
            <a:spAutoFit/>
          </a:bodyPr>
          <a:lstStyle/>
          <a:p>
            <a:r>
              <a:rPr lang="en-US" sz="1400" dirty="0" smtClean="0">
                <a:solidFill>
                  <a:srgbClr val="FF0000"/>
                </a:solidFill>
                <a:latin typeface="Nyala" pitchFamily="2" charset="0"/>
              </a:rPr>
              <a:t>T</a:t>
            </a:r>
            <a:r>
              <a:rPr lang="en-US" sz="1400" dirty="0">
                <a:solidFill>
                  <a:srgbClr val="FF0000"/>
                </a:solidFill>
                <a:latin typeface="Nyala" pitchFamily="2" charset="0"/>
              </a:rPr>
              <a:t>: Driving on four-lane highways using vision </a:t>
            </a:r>
            <a:r>
              <a:rPr lang="en-US" sz="1400" dirty="0" smtClean="0">
                <a:solidFill>
                  <a:srgbClr val="FF0000"/>
                </a:solidFill>
                <a:latin typeface="Nyala" pitchFamily="2" charset="0"/>
              </a:rPr>
              <a:t>sensors.</a:t>
            </a:r>
            <a:endParaRPr lang="en-US" sz="1400" dirty="0">
              <a:solidFill>
                <a:srgbClr val="FF0000"/>
              </a:solidFill>
              <a:latin typeface="Nyala" pitchFamily="2" charset="0"/>
            </a:endParaRPr>
          </a:p>
          <a:p>
            <a:r>
              <a:rPr lang="en-US" sz="1400" dirty="0">
                <a:solidFill>
                  <a:srgbClr val="FF0000"/>
                </a:solidFill>
                <a:latin typeface="Nyala" pitchFamily="2" charset="0"/>
              </a:rPr>
              <a:t>P: Average distance traveled before a human-judged </a:t>
            </a:r>
            <a:r>
              <a:rPr lang="en-US" sz="1400" dirty="0" smtClean="0">
                <a:solidFill>
                  <a:srgbClr val="FF0000"/>
                </a:solidFill>
                <a:latin typeface="Nyala" pitchFamily="2" charset="0"/>
              </a:rPr>
              <a:t>error.</a:t>
            </a:r>
            <a:endParaRPr lang="en-US" sz="1400" dirty="0">
              <a:solidFill>
                <a:srgbClr val="FF0000"/>
              </a:solidFill>
              <a:latin typeface="Nyala" pitchFamily="2" charset="0"/>
            </a:endParaRPr>
          </a:p>
          <a:p>
            <a:r>
              <a:rPr lang="en-US" sz="1400" dirty="0">
                <a:solidFill>
                  <a:srgbClr val="FF0000"/>
                </a:solidFill>
                <a:latin typeface="Nyala" pitchFamily="2" charset="0"/>
              </a:rPr>
              <a:t>E: A sequence of images and steering commands </a:t>
            </a:r>
            <a:r>
              <a:rPr lang="en-US" sz="1400" dirty="0" smtClean="0">
                <a:solidFill>
                  <a:srgbClr val="FF0000"/>
                </a:solidFill>
                <a:latin typeface="Nyala" pitchFamily="2" charset="0"/>
              </a:rPr>
              <a:t>recorded while  </a:t>
            </a:r>
            <a:r>
              <a:rPr lang="en-US" sz="1400" dirty="0">
                <a:solidFill>
                  <a:srgbClr val="FF0000"/>
                </a:solidFill>
                <a:latin typeface="Nyala" pitchFamily="2" charset="0"/>
              </a:rPr>
              <a:t>observing a human driver.</a:t>
            </a:r>
          </a:p>
          <a:p>
            <a:endParaRPr lang="en-US" sz="1400" dirty="0">
              <a:latin typeface="Nyala" pitchFamily="2" charset="0"/>
            </a:endParaRPr>
          </a:p>
          <a:p>
            <a:r>
              <a:rPr lang="en-US" sz="1400" dirty="0">
                <a:solidFill>
                  <a:srgbClr val="7030A0"/>
                </a:solidFill>
                <a:latin typeface="Nyala" pitchFamily="2" charset="0"/>
              </a:rPr>
              <a:t>T: Categorize email messages as spam or legitimate.</a:t>
            </a:r>
          </a:p>
          <a:p>
            <a:r>
              <a:rPr lang="en-US" sz="1400" dirty="0">
                <a:solidFill>
                  <a:srgbClr val="7030A0"/>
                </a:solidFill>
                <a:latin typeface="Nyala" pitchFamily="2" charset="0"/>
              </a:rPr>
              <a:t>P: Percentage of email messages correctly classified.</a:t>
            </a:r>
          </a:p>
          <a:p>
            <a:r>
              <a:rPr lang="en-US" sz="1400" dirty="0">
                <a:solidFill>
                  <a:srgbClr val="7030A0"/>
                </a:solidFill>
                <a:latin typeface="Nyala" pitchFamily="2" charset="0"/>
              </a:rPr>
              <a:t>E: Database of emails, some with human-given </a:t>
            </a:r>
            <a:r>
              <a:rPr lang="en-US" sz="1400" dirty="0" smtClean="0">
                <a:solidFill>
                  <a:srgbClr val="7030A0"/>
                </a:solidFill>
                <a:latin typeface="Nyala" pitchFamily="2" charset="0"/>
              </a:rPr>
              <a:t>labels.</a:t>
            </a:r>
            <a:endParaRPr lang="en-US" sz="1400" dirty="0">
              <a:solidFill>
                <a:srgbClr val="7030A0"/>
              </a:solidFill>
              <a:latin typeface="Nyala" pitchFamily="2" charset="0"/>
            </a:endParaRPr>
          </a:p>
        </p:txBody>
      </p:sp>
    </p:spTree>
    <p:extLst>
      <p:ext uri="{BB962C8B-B14F-4D97-AF65-F5344CB8AC3E}">
        <p14:creationId xmlns:p14="http://schemas.microsoft.com/office/powerpoint/2010/main" val="113368257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1000"/>
                                        <p:tgtEl>
                                          <p:spTgt spid="4">
                                            <p:txEl>
                                              <p:pRg st="4" end="4"/>
                                            </p:txEl>
                                          </p:spTgt>
                                        </p:tgtEl>
                                      </p:cBhvr>
                                    </p:animEffect>
                                    <p:anim calcmode="lin" valueType="num">
                                      <p:cBhvr>
                                        <p:cTn id="2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1000"/>
                                        <p:tgtEl>
                                          <p:spTgt spid="4">
                                            <p:txEl>
                                              <p:pRg st="5" end="5"/>
                                            </p:txEl>
                                          </p:spTgt>
                                        </p:tgtEl>
                                      </p:cBhvr>
                                    </p:animEffect>
                                    <p:anim calcmode="lin" valueType="num">
                                      <p:cBhvr>
                                        <p:cTn id="3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1000"/>
                                        <p:tgtEl>
                                          <p:spTgt spid="4">
                                            <p:txEl>
                                              <p:pRg st="6" end="6"/>
                                            </p:txEl>
                                          </p:spTgt>
                                        </p:tgtEl>
                                      </p:cBhvr>
                                    </p:animEffect>
                                    <p:anim calcmode="lin" valueType="num">
                                      <p:cBhvr>
                                        <p:cTn id="3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1000"/>
                                        <p:tgtEl>
                                          <p:spTgt spid="8">
                                            <p:txEl>
                                              <p:pRg st="0" end="0"/>
                                            </p:txEl>
                                          </p:spTgt>
                                        </p:tgtEl>
                                      </p:cBhvr>
                                    </p:animEffect>
                                    <p:anim calcmode="lin" valueType="num">
                                      <p:cBhvr>
                                        <p:cTn id="4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fade">
                                      <p:cBhvr>
                                        <p:cTn id="46" dur="1000"/>
                                        <p:tgtEl>
                                          <p:spTgt spid="8">
                                            <p:txEl>
                                              <p:pRg st="1" end="1"/>
                                            </p:txEl>
                                          </p:spTgt>
                                        </p:tgtEl>
                                      </p:cBhvr>
                                    </p:animEffect>
                                    <p:anim calcmode="lin" valueType="num">
                                      <p:cBhvr>
                                        <p:cTn id="4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1" end="1"/>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animEffect transition="in" filter="fade">
                                      <p:cBhvr>
                                        <p:cTn id="51" dur="1000"/>
                                        <p:tgtEl>
                                          <p:spTgt spid="8">
                                            <p:txEl>
                                              <p:pRg st="2" end="2"/>
                                            </p:txEl>
                                          </p:spTgt>
                                        </p:tgtEl>
                                      </p:cBhvr>
                                    </p:animEffect>
                                    <p:anim calcmode="lin" valueType="num">
                                      <p:cBhvr>
                                        <p:cTn id="5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8">
                                            <p:txEl>
                                              <p:pRg st="5" end="5"/>
                                            </p:txEl>
                                          </p:spTgt>
                                        </p:tgtEl>
                                        <p:attrNameLst>
                                          <p:attrName>style.visibility</p:attrName>
                                        </p:attrNameLst>
                                      </p:cBhvr>
                                      <p:to>
                                        <p:strVal val="visible"/>
                                      </p:to>
                                    </p:set>
                                    <p:animEffect transition="in" filter="fade">
                                      <p:cBhvr>
                                        <p:cTn id="63" dur="1000"/>
                                        <p:tgtEl>
                                          <p:spTgt spid="8">
                                            <p:txEl>
                                              <p:pRg st="5" end="5"/>
                                            </p:txEl>
                                          </p:spTgt>
                                        </p:tgtEl>
                                      </p:cBhvr>
                                    </p:animEffect>
                                    <p:anim calcmode="lin" valueType="num">
                                      <p:cBhvr>
                                        <p:cTn id="64"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5" end="5"/>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8">
                                            <p:txEl>
                                              <p:pRg st="6" end="6"/>
                                            </p:txEl>
                                          </p:spTgt>
                                        </p:tgtEl>
                                        <p:attrNameLst>
                                          <p:attrName>style.visibility</p:attrName>
                                        </p:attrNameLst>
                                      </p:cBhvr>
                                      <p:to>
                                        <p:strVal val="visible"/>
                                      </p:to>
                                    </p:set>
                                    <p:animEffect transition="in" filter="fade">
                                      <p:cBhvr>
                                        <p:cTn id="68" dur="1000"/>
                                        <p:tgtEl>
                                          <p:spTgt spid="8">
                                            <p:txEl>
                                              <p:pRg st="6" end="6"/>
                                            </p:txEl>
                                          </p:spTgt>
                                        </p:tgtEl>
                                      </p:cBhvr>
                                    </p:animEffect>
                                    <p:anim calcmode="lin" valueType="num">
                                      <p:cBhvr>
                                        <p:cTn id="69"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70"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148349"/>
            <a:ext cx="7940659" cy="916230"/>
          </a:xfrm>
        </p:spPr>
        <p:txBody>
          <a:bodyPr>
            <a:normAutofit/>
          </a:bodyPr>
          <a:lstStyle/>
          <a:p>
            <a:pPr fontAlgn="auto">
              <a:spcAft>
                <a:spcPts val="0"/>
              </a:spcAft>
              <a:defRPr/>
            </a:pPr>
            <a:r>
              <a:rPr lang="en-US" altLang="en-US" dirty="0" smtClean="0">
                <a:solidFill>
                  <a:schemeClr val="tx1"/>
                </a:solidFill>
                <a:latin typeface="Nyala" pitchFamily="2" charset="0"/>
              </a:rPr>
              <a:t>  </a:t>
            </a:r>
            <a:r>
              <a:rPr lang="en-US" altLang="en-US" b="1" dirty="0" smtClean="0">
                <a:solidFill>
                  <a:schemeClr val="tx1"/>
                </a:solidFill>
                <a:latin typeface="Nyala" pitchFamily="2" charset="0"/>
              </a:rPr>
              <a:t>Conti..</a:t>
            </a:r>
          </a:p>
        </p:txBody>
      </p:sp>
      <p:sp>
        <p:nvSpPr>
          <p:cNvPr id="295939" name="Rectangle 3"/>
          <p:cNvSpPr>
            <a:spLocks noGrp="1" noChangeArrowheads="1"/>
          </p:cNvSpPr>
          <p:nvPr>
            <p:ph idx="1"/>
          </p:nvPr>
        </p:nvSpPr>
        <p:spPr>
          <a:xfrm>
            <a:off x="0" y="1191082"/>
            <a:ext cx="8820627" cy="3420673"/>
          </a:xfrm>
        </p:spPr>
        <p:txBody>
          <a:bodyPr rtlCol="0">
            <a:noAutofit/>
          </a:bodyPr>
          <a:lstStyle/>
          <a:p>
            <a:pPr marL="525463" lvl="1" indent="-342900">
              <a:lnSpc>
                <a:spcPct val="120000"/>
              </a:lnSpc>
              <a:buFont typeface="Wingdings" pitchFamily="2" charset="2"/>
              <a:buChar char="§"/>
              <a:defRPr/>
            </a:pPr>
            <a:r>
              <a:rPr lang="en-US" sz="2400" b="1" dirty="0">
                <a:latin typeface="Nyala" pitchFamily="2" charset="0"/>
              </a:rPr>
              <a:t>Factors for designing Learning Agent are:</a:t>
            </a:r>
          </a:p>
          <a:p>
            <a:pPr marL="754063" lvl="1" indent="-571500">
              <a:lnSpc>
                <a:spcPct val="120000"/>
              </a:lnSpc>
              <a:buFont typeface="Wingdings" panose="05000000000000000000" pitchFamily="2" charset="2"/>
              <a:buChar char="ü"/>
              <a:defRPr/>
            </a:pPr>
            <a:r>
              <a:rPr lang="en-US" sz="2400" dirty="0">
                <a:latin typeface="Nyala" pitchFamily="2" charset="0"/>
              </a:rPr>
              <a:t>Learning is essential for unknown environments, i.e. when designer lacks omniscience. It enables to organize new knowledge into general, effective </a:t>
            </a:r>
            <a:r>
              <a:rPr lang="en-US" sz="2400" dirty="0" smtClean="0">
                <a:latin typeface="Nyala" pitchFamily="2" charset="0"/>
              </a:rPr>
              <a:t>representations.</a:t>
            </a:r>
            <a:endParaRPr lang="en-US" sz="2400" dirty="0">
              <a:latin typeface="Nyala" pitchFamily="2" charset="0"/>
            </a:endParaRPr>
          </a:p>
          <a:p>
            <a:pPr marL="754063" lvl="1" indent="-571500">
              <a:lnSpc>
                <a:spcPct val="120000"/>
              </a:lnSpc>
              <a:buFont typeface="Wingdings" panose="05000000000000000000" pitchFamily="2" charset="2"/>
              <a:buChar char="ü"/>
              <a:defRPr/>
            </a:pPr>
            <a:r>
              <a:rPr lang="en-US" sz="2400" dirty="0">
                <a:latin typeface="Nyala" pitchFamily="2" charset="0"/>
              </a:rPr>
              <a:t>Learning modifies the agent's decision mechanisms to improve performance</a:t>
            </a:r>
            <a:r>
              <a:rPr lang="en-US" sz="2400" dirty="0">
                <a:latin typeface="Nyala" pitchFamily="2" charset="0"/>
                <a:cs typeface="Microsoft Uighur" panose="02000000000000000000" pitchFamily="2" charset="-78"/>
              </a:rPr>
              <a:t>.</a:t>
            </a:r>
          </a:p>
          <a:p>
            <a:pPr marL="754063" lvl="1" indent="-571500">
              <a:lnSpc>
                <a:spcPct val="120000"/>
              </a:lnSpc>
              <a:buFont typeface="Wingdings" panose="05000000000000000000" pitchFamily="2" charset="2"/>
              <a:buChar char="ü"/>
              <a:defRPr/>
            </a:pPr>
            <a:r>
              <a:rPr lang="en-US" sz="2400" dirty="0">
                <a:latin typeface="Nyala" pitchFamily="2" charset="0"/>
              </a:rPr>
              <a:t>Learning is useful as a system construction method, i.e. expose the agent to reality rather than trying to write it </a:t>
            </a:r>
            <a:r>
              <a:rPr lang="en-US" sz="2400" dirty="0" smtClean="0">
                <a:latin typeface="Nyala" pitchFamily="2" charset="0"/>
              </a:rPr>
              <a:t>down.</a:t>
            </a:r>
            <a:endParaRPr lang="en-US" sz="2400" dirty="0">
              <a:latin typeface="Nyala" pitchFamily="2" charset="0"/>
            </a:endParaRPr>
          </a:p>
        </p:txBody>
      </p:sp>
      <p:sp>
        <p:nvSpPr>
          <p:cNvPr id="2" name="Slide Number Placeholder 1"/>
          <p:cNvSpPr>
            <a:spLocks noGrp="1"/>
          </p:cNvSpPr>
          <p:nvPr>
            <p:ph type="sldNum" sz="quarter" idx="12"/>
          </p:nvPr>
        </p:nvSpPr>
        <p:spPr/>
        <p:txBody>
          <a:bodyPr/>
          <a:lstStyle/>
          <a:p>
            <a:pPr>
              <a:defRPr/>
            </a:pPr>
            <a:fld id="{581A5C01-BC7D-42BD-88FD-4B913C290993}" type="slidenum">
              <a:rPr lang="en-US"/>
              <a:pPr>
                <a:defRPr/>
              </a:pPr>
              <a:t>9</a:t>
            </a:fld>
            <a:endParaRPr lang="en-US" dirty="0"/>
          </a:p>
        </p:txBody>
      </p:sp>
    </p:spTree>
    <p:extLst>
      <p:ext uri="{BB962C8B-B14F-4D97-AF65-F5344CB8AC3E}">
        <p14:creationId xmlns:p14="http://schemas.microsoft.com/office/powerpoint/2010/main" val="363916928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4699</Words>
  <Application>Microsoft Office PowerPoint</Application>
  <PresentationFormat>On-screen Show (16:9)</PresentationFormat>
  <Paragraphs>424</Paragraphs>
  <Slides>60</Slides>
  <Notes>11</Notes>
  <HiddenSlides>0</HiddenSlides>
  <MMClips>0</MMClips>
  <ScaleCrop>false</ScaleCrop>
  <HeadingPairs>
    <vt:vector size="6" baseType="variant">
      <vt:variant>
        <vt:lpstr>Theme</vt:lpstr>
      </vt:variant>
      <vt:variant>
        <vt:i4>4</vt:i4>
      </vt:variant>
      <vt:variant>
        <vt:lpstr>Embedded OLE Servers</vt:lpstr>
      </vt:variant>
      <vt:variant>
        <vt:i4>2</vt:i4>
      </vt:variant>
      <vt:variant>
        <vt:lpstr>Slide Titles</vt:lpstr>
      </vt:variant>
      <vt:variant>
        <vt:i4>60</vt:i4>
      </vt:variant>
    </vt:vector>
  </HeadingPairs>
  <TitlesOfParts>
    <vt:vector size="66" baseType="lpstr">
      <vt:lpstr>Office Theme</vt:lpstr>
      <vt:lpstr>1_Office Theme</vt:lpstr>
      <vt:lpstr>2_Office Theme</vt:lpstr>
      <vt:lpstr>3_Office Theme</vt:lpstr>
      <vt:lpstr>Rastrový obraz</vt:lpstr>
      <vt:lpstr>Worksheet</vt:lpstr>
      <vt:lpstr>PowerPoint Presentation</vt:lpstr>
      <vt:lpstr>      CHAPTER 5:     Learning   </vt:lpstr>
      <vt:lpstr>What is learning?</vt:lpstr>
      <vt:lpstr>Why we need learning?  </vt:lpstr>
      <vt:lpstr>Conti..</vt:lpstr>
      <vt:lpstr>  Conti..</vt:lpstr>
      <vt:lpstr>Learning </vt:lpstr>
      <vt:lpstr> Learning Agent</vt:lpstr>
      <vt:lpstr>  Conti..</vt:lpstr>
      <vt:lpstr>Conti..</vt:lpstr>
      <vt:lpstr>The Learning Problem</vt:lpstr>
      <vt:lpstr>Feature extraction</vt:lpstr>
      <vt:lpstr>Classification</vt:lpstr>
      <vt:lpstr>Face Recognition</vt:lpstr>
      <vt:lpstr>Types of Learning</vt:lpstr>
      <vt:lpstr>Conti..</vt:lpstr>
      <vt:lpstr>Step 1: Model Construction</vt:lpstr>
      <vt:lpstr>Step 2: Using the Model in Prediction </vt:lpstr>
      <vt:lpstr>Learning Probabilistic Models</vt:lpstr>
      <vt:lpstr>Conti..</vt:lpstr>
      <vt:lpstr>Conti..</vt:lpstr>
      <vt:lpstr>Conti..</vt:lpstr>
      <vt:lpstr>Conti..</vt:lpstr>
      <vt:lpstr>Learning methods</vt:lpstr>
      <vt:lpstr> Machine Learning</vt:lpstr>
      <vt:lpstr>Machine Learning</vt:lpstr>
      <vt:lpstr>Conti..</vt:lpstr>
      <vt:lpstr>Conti..</vt:lpstr>
      <vt:lpstr>Conti..</vt:lpstr>
      <vt:lpstr>Conti..</vt:lpstr>
      <vt:lpstr>Conti..</vt:lpstr>
      <vt:lpstr>Neural Networks </vt:lpstr>
      <vt:lpstr> Neural Networks </vt:lpstr>
      <vt:lpstr>Conti..</vt:lpstr>
      <vt:lpstr>Conti..</vt:lpstr>
      <vt:lpstr>Conti..</vt:lpstr>
      <vt:lpstr>Conti..</vt:lpstr>
      <vt:lpstr>Natural Language Processing  </vt:lpstr>
      <vt:lpstr>Natural Language Processing</vt:lpstr>
      <vt:lpstr>  NLP:HLT</vt:lpstr>
      <vt:lpstr>Conti..</vt:lpstr>
      <vt:lpstr>Conti..</vt:lpstr>
      <vt:lpstr>            Conti…</vt:lpstr>
      <vt:lpstr>Levels of Language Processing</vt:lpstr>
      <vt:lpstr>Major Tasks in NLP</vt:lpstr>
      <vt:lpstr>Conti..</vt:lpstr>
      <vt:lpstr>Robotics </vt:lpstr>
      <vt:lpstr>Robotics</vt:lpstr>
      <vt:lpstr>Conti..</vt:lpstr>
      <vt:lpstr>Conti..</vt:lpstr>
      <vt:lpstr>Conti..</vt:lpstr>
      <vt:lpstr>Conti..</vt:lpstr>
      <vt:lpstr>Perception </vt:lpstr>
      <vt:lpstr>Perception</vt:lpstr>
      <vt:lpstr>Conti..</vt:lpstr>
      <vt:lpstr>Conti..</vt:lpstr>
      <vt:lpstr>Conti..</vt:lpstr>
      <vt:lpstr>Conti..</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2023-05-04T10:27:15Z</dcterms:modified>
</cp:coreProperties>
</file>